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5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lgn="l">
              <a:defRPr/>
            </a:lvl1pPr>
          </a:lstStyle>
          <a:p>
            <a:fld id="{3723432D-9883-4468-BCE8-26D15E79D332}" type="datetimeFigureOut">
              <a:rPr lang="el-GR" smtClean="0"/>
              <a:t>23/2/2018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5BE2C8-FF1A-43DD-86A8-3EF53F268AD1}" type="slidenum">
              <a:rPr lang="el-GR" smtClean="0"/>
              <a:t>‹#›</a:t>
            </a:fld>
            <a:endParaRPr lang="el-G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690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723432D-9883-4468-BCE8-26D15E79D332}" type="datetimeFigureOut">
              <a:rPr lang="el-GR" smtClean="0"/>
              <a:t>23/2/2018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2378955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723432D-9883-4468-BCE8-26D15E79D332}" type="datetimeFigureOut">
              <a:rPr lang="el-GR" smtClean="0"/>
              <a:t>23/2/2018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5BE2C8-FF1A-43DD-86A8-3EF53F268AD1}"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81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723432D-9883-4468-BCE8-26D15E79D332}" type="datetimeFigureOut">
              <a:rPr lang="el-GR" smtClean="0"/>
              <a:t>23/2/2018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292310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723432D-9883-4468-BCE8-26D15E79D332}" type="datetimeFigureOut">
              <a:rPr lang="el-GR" smtClean="0"/>
              <a:t>23/2/2018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5BE2C8-FF1A-43DD-86A8-3EF53F268AD1}" type="slidenum">
              <a:rPr lang="el-GR" smtClean="0"/>
              <a:t>‹#›</a:t>
            </a:fld>
            <a:endParaRPr lang="el-G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4768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723432D-9883-4468-BCE8-26D15E79D332}" type="datetimeFigureOut">
              <a:rPr lang="el-GR" smtClean="0"/>
              <a:t>23/2/2018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15592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24128" y="2967788"/>
            <a:ext cx="4754880" cy="33415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a:t>Επεξεργασία στυλ υποδείγματος κειμένου</a:t>
            </a:r>
          </a:p>
        </p:txBody>
      </p:sp>
      <p:sp>
        <p:nvSpPr>
          <p:cNvPr id="6" name="Content Placeholder 5"/>
          <p:cNvSpPr>
            <a:spLocks noGrp="1"/>
          </p:cNvSpPr>
          <p:nvPr>
            <p:ph sz="quarter" idx="4"/>
          </p:nvPr>
        </p:nvSpPr>
        <p:spPr>
          <a:xfrm>
            <a:off x="5990888" y="2967788"/>
            <a:ext cx="4754880" cy="33415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723432D-9883-4468-BCE8-26D15E79D332}" type="datetimeFigureOut">
              <a:rPr lang="el-GR" smtClean="0"/>
              <a:t>23/2/2018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3354904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723432D-9883-4468-BCE8-26D15E79D332}" type="datetimeFigureOut">
              <a:rPr lang="el-GR" smtClean="0"/>
              <a:t>23/2/2018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254821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3432D-9883-4468-BCE8-26D15E79D332}" type="datetimeFigureOut">
              <a:rPr lang="el-GR" smtClean="0"/>
              <a:t>23/2/2018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22000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723432D-9883-4468-BCE8-26D15E79D332}" type="datetimeFigureOut">
              <a:rPr lang="el-GR" smtClean="0"/>
              <a:t>23/2/2018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5BE2C8-FF1A-43DD-86A8-3EF53F268AD1}" type="slidenum">
              <a:rPr lang="el-GR" smtClean="0"/>
              <a:t>‹#›</a:t>
            </a:fld>
            <a:endParaRPr lang="el-GR"/>
          </a:p>
        </p:txBody>
      </p:sp>
    </p:spTree>
    <p:extLst>
      <p:ext uri="{BB962C8B-B14F-4D97-AF65-F5344CB8AC3E}">
        <p14:creationId xmlns:p14="http://schemas.microsoft.com/office/powerpoint/2010/main" val="364345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723432D-9883-4468-BCE8-26D15E79D332}" type="datetimeFigureOut">
              <a:rPr lang="el-GR" smtClean="0"/>
              <a:t>23/2/2018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5BE2C8-FF1A-43DD-86A8-3EF53F268AD1}"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881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723432D-9883-4468-BCE8-26D15E79D332}" type="datetimeFigureOut">
              <a:rPr lang="el-GR" smtClean="0"/>
              <a:t>23/2/2018</a:t>
            </a:fld>
            <a:endParaRPr lang="el-G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l-G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A5BE2C8-FF1A-43DD-86A8-3EF53F268AD1}" type="slidenum">
              <a:rPr lang="el-GR" smtClean="0"/>
              <a:t>‹#›</a:t>
            </a:fld>
            <a:endParaRPr lang="el-G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88079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186C4C-2B02-40F7-8DA1-7A852C60B247}"/>
              </a:ext>
            </a:extLst>
          </p:cNvPr>
          <p:cNvSpPr>
            <a:spLocks noGrp="1"/>
          </p:cNvSpPr>
          <p:nvPr>
            <p:ph type="ctrTitle"/>
          </p:nvPr>
        </p:nvSpPr>
        <p:spPr/>
        <p:txBody>
          <a:bodyPr/>
          <a:lstStyle/>
          <a:p>
            <a:r>
              <a:rPr lang="el-GR" dirty="0" err="1"/>
              <a:t>Μουσειοπαιδαγωγικα</a:t>
            </a:r>
            <a:r>
              <a:rPr lang="el-GR" dirty="0"/>
              <a:t> </a:t>
            </a:r>
            <a:r>
              <a:rPr lang="el-GR" dirty="0" err="1"/>
              <a:t>Προγραμματα</a:t>
            </a:r>
            <a:endParaRPr lang="el-GR" dirty="0"/>
          </a:p>
        </p:txBody>
      </p:sp>
      <p:sp>
        <p:nvSpPr>
          <p:cNvPr id="3" name="Υπότιτλος 2">
            <a:extLst>
              <a:ext uri="{FF2B5EF4-FFF2-40B4-BE49-F238E27FC236}">
                <a16:creationId xmlns:a16="http://schemas.microsoft.com/office/drawing/2014/main" id="{BABA79F8-E4E2-4120-AE11-23346EE25C2C}"/>
              </a:ext>
            </a:extLst>
          </p:cNvPr>
          <p:cNvSpPr>
            <a:spLocks noGrp="1"/>
          </p:cNvSpPr>
          <p:nvPr>
            <p:ph type="subTitle" idx="1"/>
          </p:nvPr>
        </p:nvSpPr>
        <p:spPr/>
        <p:txBody>
          <a:bodyPr/>
          <a:lstStyle/>
          <a:p>
            <a:r>
              <a:rPr lang="el-GR" dirty="0"/>
              <a:t>Της Νιόβης Σακελλαρίδη</a:t>
            </a:r>
          </a:p>
        </p:txBody>
      </p:sp>
    </p:spTree>
    <p:extLst>
      <p:ext uri="{BB962C8B-B14F-4D97-AF65-F5344CB8AC3E}">
        <p14:creationId xmlns:p14="http://schemas.microsoft.com/office/powerpoint/2010/main" val="395120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93E6F-FA25-446C-8B5F-2551170478A6}"/>
              </a:ext>
            </a:extLst>
          </p:cNvPr>
          <p:cNvSpPr>
            <a:spLocks noGrp="1"/>
          </p:cNvSpPr>
          <p:nvPr>
            <p:ph type="title"/>
          </p:nvPr>
        </p:nvSpPr>
        <p:spPr/>
        <p:txBody>
          <a:bodyPr/>
          <a:lstStyle/>
          <a:p>
            <a:r>
              <a:rPr lang="el-GR" dirty="0"/>
              <a:t>τι είναι η </a:t>
            </a:r>
            <a:r>
              <a:rPr lang="el-GR" dirty="0" err="1"/>
              <a:t>μουσειοπαιδαγωγικη</a:t>
            </a:r>
            <a:r>
              <a:rPr lang="el-GR" dirty="0"/>
              <a:t>;</a:t>
            </a:r>
          </a:p>
        </p:txBody>
      </p:sp>
      <p:sp>
        <p:nvSpPr>
          <p:cNvPr id="3" name="Θέση περιεχομένου 2">
            <a:extLst>
              <a:ext uri="{FF2B5EF4-FFF2-40B4-BE49-F238E27FC236}">
                <a16:creationId xmlns:a16="http://schemas.microsoft.com/office/drawing/2014/main" id="{F106FD16-E9EA-4F9A-A7B7-6BA1183522D3}"/>
              </a:ext>
            </a:extLst>
          </p:cNvPr>
          <p:cNvSpPr>
            <a:spLocks noGrp="1"/>
          </p:cNvSpPr>
          <p:nvPr>
            <p:ph idx="1"/>
          </p:nvPr>
        </p:nvSpPr>
        <p:spPr/>
        <p:txBody>
          <a:bodyPr/>
          <a:lstStyle/>
          <a:p>
            <a:pPr>
              <a:buFont typeface="Wingdings" panose="05000000000000000000" pitchFamily="2" charset="2"/>
              <a:buChar char="v"/>
            </a:pPr>
            <a:r>
              <a:rPr lang="el-GR" dirty="0"/>
              <a:t>Η </a:t>
            </a:r>
            <a:r>
              <a:rPr lang="el-GR" dirty="0" err="1"/>
              <a:t>Μουσειοπαιδαγωγική</a:t>
            </a:r>
            <a:r>
              <a:rPr lang="el-GR" dirty="0"/>
              <a:t> είναι ότι πρόκειται για «την πράξη και τη θεωρία στο τομέα της Παιδαγωγικής, στον οποίο πραγματοποιείται παιδαγωγική πράξη στον χώρο του Μουσείου». </a:t>
            </a:r>
          </a:p>
          <a:p>
            <a:pPr>
              <a:buFont typeface="Wingdings" panose="05000000000000000000" pitchFamily="2" charset="2"/>
              <a:buChar char="v"/>
            </a:pPr>
            <a:r>
              <a:rPr lang="el-GR" dirty="0"/>
              <a:t>Σύζευξη κλάδου </a:t>
            </a:r>
            <a:r>
              <a:rPr lang="el-GR" dirty="0" err="1"/>
              <a:t>Μουσειολογίας</a:t>
            </a:r>
            <a:r>
              <a:rPr lang="el-GR" dirty="0"/>
              <a:t> και Παιδαγωγικών Σπουδών.</a:t>
            </a:r>
          </a:p>
          <a:p>
            <a:pPr>
              <a:buFont typeface="Wingdings" panose="05000000000000000000" pitchFamily="2" charset="2"/>
              <a:buChar char="v"/>
            </a:pPr>
            <a:r>
              <a:rPr lang="el-GR" dirty="0"/>
              <a:t>λειτουργεί ως </a:t>
            </a:r>
            <a:r>
              <a:rPr lang="el-GR" dirty="0">
                <a:solidFill>
                  <a:srgbClr val="92D050"/>
                </a:solidFill>
              </a:rPr>
              <a:t>διαμεσολαβητής</a:t>
            </a:r>
            <a:r>
              <a:rPr lang="el-GR" dirty="0"/>
              <a:t> μεταξύ των επισκεπτών και του Μουσείου και κυρίως των μουσειακών αντικειμένων, με στόχο τη γνωστική, συναισθηματική και ψυχοκινητική προώθηση του επισκέπτη.</a:t>
            </a:r>
          </a:p>
        </p:txBody>
      </p:sp>
    </p:spTree>
    <p:extLst>
      <p:ext uri="{BB962C8B-B14F-4D97-AF65-F5344CB8AC3E}">
        <p14:creationId xmlns:p14="http://schemas.microsoft.com/office/powerpoint/2010/main" val="37946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F625A9-E1C5-47B1-89FE-65A4D70C652B}"/>
              </a:ext>
            </a:extLst>
          </p:cNvPr>
          <p:cNvSpPr>
            <a:spLocks noGrp="1"/>
          </p:cNvSpPr>
          <p:nvPr>
            <p:ph type="title"/>
          </p:nvPr>
        </p:nvSpPr>
        <p:spPr/>
        <p:txBody>
          <a:bodyPr/>
          <a:lstStyle/>
          <a:p>
            <a:r>
              <a:rPr lang="el-GR" dirty="0" err="1"/>
              <a:t>Σκοποσ</a:t>
            </a:r>
            <a:r>
              <a:rPr lang="el-GR" dirty="0"/>
              <a:t> </a:t>
            </a:r>
            <a:r>
              <a:rPr lang="el-GR" dirty="0" err="1"/>
              <a:t>μουσειοπαιδαγωγικης</a:t>
            </a:r>
            <a:endParaRPr lang="el-GR" dirty="0"/>
          </a:p>
        </p:txBody>
      </p:sp>
      <p:sp>
        <p:nvSpPr>
          <p:cNvPr id="3" name="Θέση περιεχομένου 2">
            <a:extLst>
              <a:ext uri="{FF2B5EF4-FFF2-40B4-BE49-F238E27FC236}">
                <a16:creationId xmlns:a16="http://schemas.microsoft.com/office/drawing/2014/main" id="{D9F4FD7F-F5AB-4F76-9B8B-F78992B3D532}"/>
              </a:ext>
            </a:extLst>
          </p:cNvPr>
          <p:cNvSpPr>
            <a:spLocks noGrp="1"/>
          </p:cNvSpPr>
          <p:nvPr>
            <p:ph idx="1"/>
          </p:nvPr>
        </p:nvSpPr>
        <p:spPr/>
        <p:txBody>
          <a:bodyPr/>
          <a:lstStyle/>
          <a:p>
            <a:pPr marL="0" indent="0">
              <a:buNone/>
            </a:pPr>
            <a:r>
              <a:rPr lang="el-GR" dirty="0"/>
              <a:t>Η </a:t>
            </a:r>
            <a:r>
              <a:rPr lang="el-GR" dirty="0">
                <a:solidFill>
                  <a:srgbClr val="92D050"/>
                </a:solidFill>
              </a:rPr>
              <a:t>εξοικείωση</a:t>
            </a:r>
            <a:r>
              <a:rPr lang="el-GR" dirty="0"/>
              <a:t> των επισκεπτών, και μάλιστα των παιδιών και των νέων, με την έννοια του Μουσείου και με το Μουσείο ως φυσικό χώρο. Μέσα από κατάλληλα σχεδιασμένα εκπαιδευτικά προγράμματα προσπαθεί, παράλληλα με την ανάπτυξη της σκέψης και των γνώσεων, να </a:t>
            </a:r>
            <a:r>
              <a:rPr lang="el-GR" dirty="0">
                <a:solidFill>
                  <a:srgbClr val="92D050"/>
                </a:solidFill>
              </a:rPr>
              <a:t>μυήσει</a:t>
            </a:r>
            <a:r>
              <a:rPr lang="el-GR" dirty="0"/>
              <a:t> τα παιδιά στην «ανάγνωση» των Αντικειμένων και του υλικού Πολιτισμού.</a:t>
            </a:r>
          </a:p>
        </p:txBody>
      </p:sp>
    </p:spTree>
    <p:extLst>
      <p:ext uri="{BB962C8B-B14F-4D97-AF65-F5344CB8AC3E}">
        <p14:creationId xmlns:p14="http://schemas.microsoft.com/office/powerpoint/2010/main" val="397117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23BEC8-804A-41C4-B2A2-8B378BA325A3}"/>
              </a:ext>
            </a:extLst>
          </p:cNvPr>
          <p:cNvSpPr>
            <a:spLocks noGrp="1"/>
          </p:cNvSpPr>
          <p:nvPr>
            <p:ph type="title"/>
          </p:nvPr>
        </p:nvSpPr>
        <p:spPr/>
        <p:txBody>
          <a:bodyPr>
            <a:normAutofit/>
          </a:bodyPr>
          <a:lstStyle/>
          <a:p>
            <a:r>
              <a:rPr lang="el-GR" dirty="0" err="1"/>
              <a:t>Ειδη</a:t>
            </a:r>
            <a:r>
              <a:rPr lang="el-GR" dirty="0"/>
              <a:t> </a:t>
            </a:r>
            <a:r>
              <a:rPr lang="el-GR" dirty="0" err="1"/>
              <a:t>μουσειοπαιδαγωγικων</a:t>
            </a:r>
            <a:r>
              <a:rPr lang="el-GR" dirty="0"/>
              <a:t> </a:t>
            </a:r>
            <a:r>
              <a:rPr lang="el-GR" dirty="0" err="1"/>
              <a:t>προγραμματων</a:t>
            </a:r>
            <a:endParaRPr lang="el-GR" dirty="0"/>
          </a:p>
        </p:txBody>
      </p:sp>
      <p:sp>
        <p:nvSpPr>
          <p:cNvPr id="5" name="Θέση κειμένου 4">
            <a:extLst>
              <a:ext uri="{FF2B5EF4-FFF2-40B4-BE49-F238E27FC236}">
                <a16:creationId xmlns:a16="http://schemas.microsoft.com/office/drawing/2014/main" id="{CD5A49FB-BC8C-4FF5-9E19-73DFB73A30C3}"/>
              </a:ext>
            </a:extLst>
          </p:cNvPr>
          <p:cNvSpPr>
            <a:spLocks noGrp="1"/>
          </p:cNvSpPr>
          <p:nvPr>
            <p:ph type="body" idx="1"/>
          </p:nvPr>
        </p:nvSpPr>
        <p:spPr>
          <a:xfrm>
            <a:off x="681228" y="3632879"/>
            <a:ext cx="4754880" cy="822960"/>
          </a:xfrm>
        </p:spPr>
        <p:txBody>
          <a:bodyPr>
            <a:normAutofit fontScale="70000" lnSpcReduction="20000"/>
          </a:bodyPr>
          <a:lstStyle/>
          <a:p>
            <a:r>
              <a:rPr lang="el-GR" sz="5200" dirty="0"/>
              <a:t>Επισκέψεις σε Μουσεία</a:t>
            </a:r>
            <a:endParaRPr lang="en-US" sz="5200" dirty="0"/>
          </a:p>
          <a:p>
            <a:endParaRPr lang="el-GR" dirty="0"/>
          </a:p>
        </p:txBody>
      </p:sp>
      <p:sp>
        <p:nvSpPr>
          <p:cNvPr id="6" name="Θέση κειμένου 5">
            <a:extLst>
              <a:ext uri="{FF2B5EF4-FFF2-40B4-BE49-F238E27FC236}">
                <a16:creationId xmlns:a16="http://schemas.microsoft.com/office/drawing/2014/main" id="{2EF0EE52-79C5-44AB-8A66-2886651D6BD8}"/>
              </a:ext>
            </a:extLst>
          </p:cNvPr>
          <p:cNvSpPr>
            <a:spLocks noGrp="1"/>
          </p:cNvSpPr>
          <p:nvPr>
            <p:ph type="body" sz="quarter" idx="3"/>
          </p:nvPr>
        </p:nvSpPr>
        <p:spPr>
          <a:xfrm>
            <a:off x="6301131" y="3429000"/>
            <a:ext cx="4754880" cy="822960"/>
          </a:xfrm>
        </p:spPr>
        <p:txBody>
          <a:bodyPr>
            <a:noAutofit/>
          </a:bodyPr>
          <a:lstStyle/>
          <a:p>
            <a:r>
              <a:rPr lang="en-US" sz="4000" dirty="0"/>
              <a:t>Project/ </a:t>
            </a:r>
            <a:r>
              <a:rPr lang="el-GR" sz="4000" dirty="0" err="1"/>
              <a:t>μουσειοσκευές</a:t>
            </a:r>
            <a:endParaRPr lang="el-GR" sz="4000" dirty="0"/>
          </a:p>
        </p:txBody>
      </p:sp>
    </p:spTree>
    <p:extLst>
      <p:ext uri="{BB962C8B-B14F-4D97-AF65-F5344CB8AC3E}">
        <p14:creationId xmlns:p14="http://schemas.microsoft.com/office/powerpoint/2010/main" val="244828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D4CFE7-F996-4E48-9E97-345FAE4EAA9B}"/>
              </a:ext>
            </a:extLst>
          </p:cNvPr>
          <p:cNvSpPr>
            <a:spLocks noGrp="1"/>
          </p:cNvSpPr>
          <p:nvPr>
            <p:ph type="title"/>
          </p:nvPr>
        </p:nvSpPr>
        <p:spPr/>
        <p:txBody>
          <a:bodyPr>
            <a:normAutofit fontScale="90000"/>
          </a:bodyPr>
          <a:lstStyle/>
          <a:p>
            <a:r>
              <a:rPr lang="el-GR" dirty="0" err="1"/>
              <a:t>Ανακαλυπτοντας</a:t>
            </a:r>
            <a:r>
              <a:rPr lang="el-GR" dirty="0"/>
              <a:t> τους </a:t>
            </a:r>
            <a:r>
              <a:rPr lang="el-GR" dirty="0" err="1"/>
              <a:t>θησαυρους</a:t>
            </a:r>
            <a:r>
              <a:rPr lang="el-GR" dirty="0"/>
              <a:t> της </a:t>
            </a:r>
            <a:r>
              <a:rPr lang="el-GR" dirty="0" err="1"/>
              <a:t>συλλογης</a:t>
            </a:r>
            <a:r>
              <a:rPr lang="el-GR" dirty="0"/>
              <a:t> </a:t>
            </a:r>
            <a:r>
              <a:rPr lang="el-GR" dirty="0" err="1"/>
              <a:t>σταθατου</a:t>
            </a:r>
            <a:endParaRPr lang="el-GR" dirty="0"/>
          </a:p>
        </p:txBody>
      </p:sp>
      <p:sp>
        <p:nvSpPr>
          <p:cNvPr id="4" name="Θέση κειμένου 3">
            <a:extLst>
              <a:ext uri="{FF2B5EF4-FFF2-40B4-BE49-F238E27FC236}">
                <a16:creationId xmlns:a16="http://schemas.microsoft.com/office/drawing/2014/main" id="{0010ABDB-4CDE-41A8-A555-7CED558826C4}"/>
              </a:ext>
            </a:extLst>
          </p:cNvPr>
          <p:cNvSpPr>
            <a:spLocks noGrp="1"/>
          </p:cNvSpPr>
          <p:nvPr>
            <p:ph type="body" idx="1"/>
          </p:nvPr>
        </p:nvSpPr>
        <p:spPr/>
        <p:txBody>
          <a:bodyPr/>
          <a:lstStyle/>
          <a:p>
            <a:r>
              <a:rPr lang="el-GR" dirty="0"/>
              <a:t>Διαθεματικό </a:t>
            </a:r>
            <a:r>
              <a:rPr lang="en-US" dirty="0"/>
              <a:t>project</a:t>
            </a:r>
            <a:r>
              <a:rPr lang="el-GR" dirty="0"/>
              <a:t> ιστορίας και αισθητικής αγωγής για Γ’ γυμνασίου.</a:t>
            </a:r>
          </a:p>
        </p:txBody>
      </p:sp>
    </p:spTree>
    <p:extLst>
      <p:ext uri="{BB962C8B-B14F-4D97-AF65-F5344CB8AC3E}">
        <p14:creationId xmlns:p14="http://schemas.microsoft.com/office/powerpoint/2010/main" val="240754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A93D6850-2ACD-4BC6-B6B9-47362E38EA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683" y="3611383"/>
            <a:ext cx="1986685" cy="2859067"/>
          </a:xfrm>
          <a:prstGeom prst="rect">
            <a:avLst/>
          </a:prstGeom>
        </p:spPr>
      </p:pic>
      <p:pic>
        <p:nvPicPr>
          <p:cNvPr id="17" name="Εικόνα 16">
            <a:extLst>
              <a:ext uri="{FF2B5EF4-FFF2-40B4-BE49-F238E27FC236}">
                <a16:creationId xmlns:a16="http://schemas.microsoft.com/office/drawing/2014/main" id="{089B8257-740C-425A-9DC7-9C70A4C4D6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636" y="3506049"/>
            <a:ext cx="2111311" cy="2859067"/>
          </a:xfrm>
          <a:prstGeom prst="rect">
            <a:avLst/>
          </a:prstGeom>
        </p:spPr>
      </p:pic>
      <p:pic>
        <p:nvPicPr>
          <p:cNvPr id="19" name="Εικόνα 18">
            <a:extLst>
              <a:ext uri="{FF2B5EF4-FFF2-40B4-BE49-F238E27FC236}">
                <a16:creationId xmlns:a16="http://schemas.microsoft.com/office/drawing/2014/main" id="{378D0986-757F-4DB8-B5CC-647E8037A4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7876" y="3681311"/>
            <a:ext cx="1964692" cy="2859067"/>
          </a:xfrm>
          <a:prstGeom prst="rect">
            <a:avLst/>
          </a:prstGeom>
        </p:spPr>
      </p:pic>
      <p:pic>
        <p:nvPicPr>
          <p:cNvPr id="24" name="Εικόνα 23">
            <a:extLst>
              <a:ext uri="{FF2B5EF4-FFF2-40B4-BE49-F238E27FC236}">
                <a16:creationId xmlns:a16="http://schemas.microsoft.com/office/drawing/2014/main" id="{904BA91A-EAB0-4C11-ABB5-BC280BDB2F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0174" y="172720"/>
            <a:ext cx="2103980" cy="2866398"/>
          </a:xfrm>
          <a:prstGeom prst="rect">
            <a:avLst/>
          </a:prstGeom>
        </p:spPr>
      </p:pic>
      <p:pic>
        <p:nvPicPr>
          <p:cNvPr id="25" name="Εικόνα 24">
            <a:extLst>
              <a:ext uri="{FF2B5EF4-FFF2-40B4-BE49-F238E27FC236}">
                <a16:creationId xmlns:a16="http://schemas.microsoft.com/office/drawing/2014/main" id="{61278CF0-7160-4AF2-A921-24322614B65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99205" y="317622"/>
            <a:ext cx="2155296" cy="2881059"/>
          </a:xfrm>
          <a:prstGeom prst="rect">
            <a:avLst/>
          </a:prstGeom>
        </p:spPr>
      </p:pic>
      <p:pic>
        <p:nvPicPr>
          <p:cNvPr id="26" name="Εικόνα 25">
            <a:extLst>
              <a:ext uri="{FF2B5EF4-FFF2-40B4-BE49-F238E27FC236}">
                <a16:creationId xmlns:a16="http://schemas.microsoft.com/office/drawing/2014/main" id="{700FCA97-6E53-4BE7-A825-0C8D0076C09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91795" y="339614"/>
            <a:ext cx="1950031" cy="2837074"/>
          </a:xfrm>
          <a:prstGeom prst="rect">
            <a:avLst/>
          </a:prstGeom>
        </p:spPr>
      </p:pic>
      <p:pic>
        <p:nvPicPr>
          <p:cNvPr id="27" name="Εικόνα 26">
            <a:extLst>
              <a:ext uri="{FF2B5EF4-FFF2-40B4-BE49-F238E27FC236}">
                <a16:creationId xmlns:a16="http://schemas.microsoft.com/office/drawing/2014/main" id="{6D9F50A7-8DC4-406D-9661-1CF23C971A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3579" y="209375"/>
            <a:ext cx="2059995" cy="2829743"/>
          </a:xfrm>
          <a:prstGeom prst="rect">
            <a:avLst/>
          </a:prstGeom>
        </p:spPr>
      </p:pic>
      <p:pic>
        <p:nvPicPr>
          <p:cNvPr id="28" name="Εικόνα 27">
            <a:extLst>
              <a:ext uri="{FF2B5EF4-FFF2-40B4-BE49-F238E27FC236}">
                <a16:creationId xmlns:a16="http://schemas.microsoft.com/office/drawing/2014/main" id="{D7EA8C4D-7BE1-4FC2-86CA-935B2DCD124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40715" y="3681311"/>
            <a:ext cx="2118641" cy="2822412"/>
          </a:xfrm>
          <a:prstGeom prst="rect">
            <a:avLst/>
          </a:prstGeom>
        </p:spPr>
      </p:pic>
    </p:spTree>
    <p:extLst>
      <p:ext uri="{BB962C8B-B14F-4D97-AF65-F5344CB8AC3E}">
        <p14:creationId xmlns:p14="http://schemas.microsoft.com/office/powerpoint/2010/main" val="605746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C0C545-47BA-4C60-A7AE-F1D9E3270A62}"/>
              </a:ext>
            </a:extLst>
          </p:cNvPr>
          <p:cNvSpPr>
            <a:spLocks noGrp="1"/>
          </p:cNvSpPr>
          <p:nvPr>
            <p:ph type="title"/>
          </p:nvPr>
        </p:nvSpPr>
        <p:spPr/>
        <p:txBody>
          <a:bodyPr/>
          <a:lstStyle/>
          <a:p>
            <a:r>
              <a:rPr lang="el-GR" dirty="0"/>
              <a:t>ΕΚΠΑΙΔΕΥΤΙΚΟΙ ΣΤΟΧΟΙ </a:t>
            </a:r>
          </a:p>
        </p:txBody>
      </p:sp>
      <p:sp>
        <p:nvSpPr>
          <p:cNvPr id="3" name="Θέση περιεχομένου 2">
            <a:extLst>
              <a:ext uri="{FF2B5EF4-FFF2-40B4-BE49-F238E27FC236}">
                <a16:creationId xmlns:a16="http://schemas.microsoft.com/office/drawing/2014/main" id="{877F268D-348A-4462-8DC7-40365D96E53E}"/>
              </a:ext>
            </a:extLst>
          </p:cNvPr>
          <p:cNvSpPr>
            <a:spLocks noGrp="1"/>
          </p:cNvSpPr>
          <p:nvPr>
            <p:ph idx="1"/>
          </p:nvPr>
        </p:nvSpPr>
        <p:spPr/>
        <p:txBody>
          <a:bodyPr>
            <a:normAutofit fontScale="92500" lnSpcReduction="10000"/>
          </a:bodyPr>
          <a:lstStyle/>
          <a:p>
            <a:pPr>
              <a:spcBef>
                <a:spcPts val="0"/>
              </a:spcBef>
              <a:spcAft>
                <a:spcPts val="0"/>
              </a:spcAft>
              <a:buFont typeface="Wingdings" panose="05000000000000000000" pitchFamily="2" charset="2"/>
              <a:buChar char="v"/>
            </a:pPr>
            <a:r>
              <a:rPr lang="el-GR" sz="2400" dirty="0">
                <a:solidFill>
                  <a:srgbClr val="000000"/>
                </a:solidFill>
              </a:rPr>
              <a:t>Μέσα από το πρόγραμμα τα παιδιά μπορούν να </a:t>
            </a:r>
            <a:r>
              <a:rPr lang="el-GR" sz="2400" dirty="0">
                <a:solidFill>
                  <a:srgbClr val="92D050"/>
                </a:solidFill>
              </a:rPr>
              <a:t>ανακαλύψουν</a:t>
            </a:r>
            <a:r>
              <a:rPr lang="el-GR" sz="2400" dirty="0">
                <a:solidFill>
                  <a:srgbClr val="000000"/>
                </a:solidFill>
              </a:rPr>
              <a:t> το  κόσμημα</a:t>
            </a:r>
            <a:endParaRPr lang="el-GR" dirty="0"/>
          </a:p>
          <a:p>
            <a:pPr fontAlgn="base">
              <a:spcBef>
                <a:spcPts val="337"/>
              </a:spcBef>
              <a:spcAft>
                <a:spcPts val="0"/>
              </a:spcAft>
              <a:buFont typeface="Arial" panose="020B0604020202020204" pitchFamily="34" charset="0"/>
              <a:buChar char="•"/>
            </a:pPr>
            <a:r>
              <a:rPr lang="el-GR" sz="2400" dirty="0">
                <a:solidFill>
                  <a:srgbClr val="000000"/>
                </a:solidFill>
              </a:rPr>
              <a:t>ως συμπλήρωμα της ενδυμασίας ανδρών και γυναικών </a:t>
            </a:r>
            <a:endParaRPr lang="el-GR" sz="2000" dirty="0">
              <a:solidFill>
                <a:srgbClr val="D16349"/>
              </a:solidFill>
            </a:endParaRPr>
          </a:p>
          <a:p>
            <a:pPr fontAlgn="base">
              <a:spcBef>
                <a:spcPts val="337"/>
              </a:spcBef>
              <a:spcAft>
                <a:spcPts val="0"/>
              </a:spcAft>
              <a:buFont typeface="Arial" panose="020B0604020202020204" pitchFamily="34" charset="0"/>
              <a:buChar char="•"/>
            </a:pPr>
            <a:r>
              <a:rPr lang="el-GR" sz="2400" dirty="0">
                <a:solidFill>
                  <a:srgbClr val="000000"/>
                </a:solidFill>
              </a:rPr>
              <a:t>τους  λόγους που ώθησαν τον άνθρωπο στην σύλληψη της ιδέας του κοσμήματος. </a:t>
            </a:r>
            <a:endParaRPr lang="el-GR" sz="2000" dirty="0">
              <a:solidFill>
                <a:srgbClr val="D16349"/>
              </a:solidFill>
            </a:endParaRPr>
          </a:p>
          <a:p>
            <a:pPr fontAlgn="base">
              <a:spcBef>
                <a:spcPts val="337"/>
              </a:spcBef>
              <a:spcAft>
                <a:spcPts val="0"/>
              </a:spcAft>
              <a:buFont typeface="Arial" panose="020B0604020202020204" pitchFamily="34" charset="0"/>
              <a:buChar char="•"/>
            </a:pPr>
            <a:r>
              <a:rPr lang="el-GR" sz="2400" dirty="0">
                <a:solidFill>
                  <a:srgbClr val="000000"/>
                </a:solidFill>
              </a:rPr>
              <a:t>Να το αντιληφθούν ως πτυχή  της ζωής -  χρήση σημειολογική. </a:t>
            </a:r>
            <a:endParaRPr lang="el-GR" sz="2000" dirty="0">
              <a:solidFill>
                <a:srgbClr val="D16349"/>
              </a:solidFill>
            </a:endParaRPr>
          </a:p>
          <a:p>
            <a:pPr marL="0" indent="0">
              <a:spcBef>
                <a:spcPts val="337"/>
              </a:spcBef>
              <a:spcAft>
                <a:spcPts val="0"/>
              </a:spcAft>
              <a:buNone/>
            </a:pPr>
            <a:endParaRPr lang="el-GR" sz="2400" dirty="0">
              <a:solidFill>
                <a:srgbClr val="000000"/>
              </a:solidFill>
            </a:endParaRPr>
          </a:p>
          <a:p>
            <a:pPr>
              <a:spcBef>
                <a:spcPts val="337"/>
              </a:spcBef>
              <a:spcAft>
                <a:spcPts val="0"/>
              </a:spcAft>
              <a:buFont typeface="Wingdings" panose="05000000000000000000" pitchFamily="2" charset="2"/>
              <a:buChar char="v"/>
            </a:pPr>
            <a:r>
              <a:rPr lang="el-GR" sz="2400" dirty="0">
                <a:solidFill>
                  <a:srgbClr val="000000"/>
                </a:solidFill>
              </a:rPr>
              <a:t>Να  εμπλουτίσουν τις γνώσεις τους για </a:t>
            </a:r>
            <a:endParaRPr lang="el-GR" dirty="0"/>
          </a:p>
          <a:p>
            <a:pPr fontAlgn="base">
              <a:spcBef>
                <a:spcPts val="337"/>
              </a:spcBef>
              <a:spcAft>
                <a:spcPts val="0"/>
              </a:spcAft>
              <a:buFont typeface="Arial" panose="020B0604020202020204" pitchFamily="34" charset="0"/>
              <a:buChar char="•"/>
            </a:pPr>
            <a:r>
              <a:rPr lang="el-GR" sz="2400" dirty="0">
                <a:solidFill>
                  <a:srgbClr val="000000"/>
                </a:solidFill>
              </a:rPr>
              <a:t>τα υλικά κατασκευής και </a:t>
            </a:r>
            <a:endParaRPr lang="el-GR" sz="2000" dirty="0">
              <a:solidFill>
                <a:srgbClr val="D16349"/>
              </a:solidFill>
            </a:endParaRPr>
          </a:p>
          <a:p>
            <a:pPr fontAlgn="base">
              <a:spcBef>
                <a:spcPts val="337"/>
              </a:spcBef>
              <a:spcAft>
                <a:spcPts val="0"/>
              </a:spcAft>
              <a:buFont typeface="Arial" panose="020B0604020202020204" pitchFamily="34" charset="0"/>
              <a:buChar char="•"/>
            </a:pPr>
            <a:r>
              <a:rPr lang="el-GR" sz="2400" dirty="0">
                <a:solidFill>
                  <a:srgbClr val="000000"/>
                </a:solidFill>
              </a:rPr>
              <a:t>το συμβολισμό </a:t>
            </a:r>
            <a:endParaRPr lang="el-GR" sz="2000" dirty="0">
              <a:solidFill>
                <a:srgbClr val="D16349"/>
              </a:solidFill>
            </a:endParaRPr>
          </a:p>
          <a:p>
            <a:pPr fontAlgn="base">
              <a:spcBef>
                <a:spcPts val="337"/>
              </a:spcBef>
              <a:spcAft>
                <a:spcPts val="0"/>
              </a:spcAft>
              <a:buFont typeface="Arial" panose="020B0604020202020204" pitchFamily="34" charset="0"/>
              <a:buChar char="•"/>
            </a:pPr>
            <a:r>
              <a:rPr lang="el-GR" sz="2400" dirty="0">
                <a:solidFill>
                  <a:srgbClr val="000000"/>
                </a:solidFill>
              </a:rPr>
              <a:t>τα αντιπροσωπευτικά είδη ενώτια , </a:t>
            </a:r>
            <a:r>
              <a:rPr lang="el-GR" sz="2400" dirty="0" err="1">
                <a:solidFill>
                  <a:srgbClr val="000000"/>
                </a:solidFill>
              </a:rPr>
              <a:t>ψέλλια</a:t>
            </a:r>
            <a:r>
              <a:rPr lang="el-GR" sz="2400" dirty="0">
                <a:solidFill>
                  <a:srgbClr val="000000"/>
                </a:solidFill>
              </a:rPr>
              <a:t>…….</a:t>
            </a:r>
            <a:endParaRPr lang="el-GR" sz="2000" dirty="0">
              <a:solidFill>
                <a:srgbClr val="D16349"/>
              </a:solidFill>
            </a:endParaRPr>
          </a:p>
          <a:p>
            <a:pPr indent="-274320">
              <a:spcBef>
                <a:spcPts val="337"/>
              </a:spcBef>
              <a:spcAft>
                <a:spcPts val="0"/>
              </a:spcAft>
            </a:pPr>
            <a:endParaRPr lang="el-GR" sz="2400" dirty="0">
              <a:solidFill>
                <a:srgbClr val="000000"/>
              </a:solidFill>
            </a:endParaRPr>
          </a:p>
          <a:p>
            <a:pPr>
              <a:spcBef>
                <a:spcPts val="337"/>
              </a:spcBef>
              <a:spcAft>
                <a:spcPts val="0"/>
              </a:spcAft>
              <a:buFont typeface="Wingdings" panose="05000000000000000000" pitchFamily="2" charset="2"/>
              <a:buChar char="v"/>
            </a:pPr>
            <a:r>
              <a:rPr lang="el-GR" sz="2400" dirty="0">
                <a:solidFill>
                  <a:srgbClr val="000000"/>
                </a:solidFill>
              </a:rPr>
              <a:t>Τέλος, να παρατηρήσουν τον τρόπο παρουσίασης στο μουσείο για να οδηγηθούν, στη συνέχεια, σε συμπεράσματα και κρίσεις, σε σχέση με τη λειτουργία του, αλλά και την διαχρονικότητα</a:t>
            </a:r>
            <a:r>
              <a:rPr lang="el-GR" sz="2400" u="sng" dirty="0">
                <a:solidFill>
                  <a:srgbClr val="000000"/>
                </a:solidFill>
              </a:rPr>
              <a:t> </a:t>
            </a:r>
            <a:r>
              <a:rPr lang="el-GR" sz="2400" dirty="0">
                <a:solidFill>
                  <a:srgbClr val="000000"/>
                </a:solidFill>
              </a:rPr>
              <a:t>και τη συνέχεια της ελληνικής τέχνης.</a:t>
            </a:r>
            <a:endParaRPr lang="el-GR" dirty="0"/>
          </a:p>
          <a:p>
            <a:endParaRPr lang="el-GR" dirty="0"/>
          </a:p>
        </p:txBody>
      </p:sp>
    </p:spTree>
    <p:extLst>
      <p:ext uri="{BB962C8B-B14F-4D97-AF65-F5344CB8AC3E}">
        <p14:creationId xmlns:p14="http://schemas.microsoft.com/office/powerpoint/2010/main" val="104777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043100-1758-4DE5-8DED-CA60F4E5B0C9}"/>
              </a:ext>
            </a:extLst>
          </p:cNvPr>
          <p:cNvSpPr>
            <a:spLocks noGrp="1"/>
          </p:cNvSpPr>
          <p:nvPr>
            <p:ph type="ctrTitle"/>
          </p:nvPr>
        </p:nvSpPr>
        <p:spPr>
          <a:xfrm>
            <a:off x="426720" y="4960137"/>
            <a:ext cx="7772400" cy="1463040"/>
          </a:xfrm>
        </p:spPr>
        <p:txBody>
          <a:bodyPr>
            <a:normAutofit/>
          </a:bodyPr>
          <a:lstStyle/>
          <a:p>
            <a:r>
              <a:rPr lang="el-GR" sz="4000" b="1">
                <a:effectLst>
                  <a:outerShdw blurRad="38100" dist="38100" dir="2700000" algn="tl">
                    <a:srgbClr val="000000">
                      <a:alpha val="43137"/>
                    </a:srgbClr>
                  </a:outerShdw>
                </a:effectLst>
              </a:rPr>
              <a:t>ΣΑΣ Ευχαριστω</a:t>
            </a:r>
            <a:r>
              <a:rPr lang="el-GR" sz="40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276586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ηρωμένο">
  <a:themeElements>
    <a:clrScheme name="Ολοκληρωμένο">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Ολοκληρωμένο">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ηρωμένο">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92</TotalTime>
  <Words>139</Words>
  <Application>Microsoft Office PowerPoint</Application>
  <PresentationFormat>Ευρεία οθόνη</PresentationFormat>
  <Paragraphs>26</Paragraphs>
  <Slides>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8</vt:i4>
      </vt:variant>
    </vt:vector>
  </HeadingPairs>
  <TitlesOfParts>
    <vt:vector size="15" baseType="lpstr">
      <vt:lpstr>Arial</vt:lpstr>
      <vt:lpstr>Calibri</vt:lpstr>
      <vt:lpstr>Tw Cen MT</vt:lpstr>
      <vt:lpstr>Tw Cen MT Condensed</vt:lpstr>
      <vt:lpstr>Wingdings</vt:lpstr>
      <vt:lpstr>Wingdings 3</vt:lpstr>
      <vt:lpstr>Ολοκληρωμένο</vt:lpstr>
      <vt:lpstr>Μουσειοπαιδαγωγικα Προγραμματα</vt:lpstr>
      <vt:lpstr>τι είναι η μουσειοπαιδαγωγικη;</vt:lpstr>
      <vt:lpstr>Σκοποσ μουσειοπαιδαγωγικης</vt:lpstr>
      <vt:lpstr>Ειδη μουσειοπαιδαγωγικων προγραμματων</vt:lpstr>
      <vt:lpstr>Ανακαλυπτοντας τους θησαυρους της συλλογης σταθατου</vt:lpstr>
      <vt:lpstr>Παρουσίαση του PowerPoint</vt:lpstr>
      <vt:lpstr>ΕΚΠΑΙΔΕΥΤΙΚΟΙ ΣΤΟΧΟΙ </vt:lpstr>
      <vt:lpstr>ΣΑΣ Ευχαριστω!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Μουσειοπαιδαγωγικα Προγραμματα</dc:title>
  <dc:creator>niobe niobe</dc:creator>
  <cp:lastModifiedBy>niobe niobe</cp:lastModifiedBy>
  <cp:revision>10</cp:revision>
  <dcterms:created xsi:type="dcterms:W3CDTF">2018-02-21T20:43:20Z</dcterms:created>
  <dcterms:modified xsi:type="dcterms:W3CDTF">2018-02-23T10:02:22Z</dcterms:modified>
</cp:coreProperties>
</file>