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77" r:id="rId3"/>
    <p:sldId id="280" r:id="rId4"/>
    <p:sldId id="279" r:id="rId5"/>
    <p:sldId id="266" r:id="rId6"/>
    <p:sldId id="267" r:id="rId7"/>
    <p:sldId id="275" r:id="rId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77777"/>
    <a:srgbClr val="993300"/>
    <a:srgbClr val="6CB7C6"/>
    <a:srgbClr val="5F8E00"/>
    <a:srgbClr val="406000"/>
    <a:srgbClr val="416036"/>
    <a:srgbClr val="336600"/>
    <a:srgbClr val="003300"/>
    <a:srgbClr val="99003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FF4A8-C08E-4F7D-8A21-B694A9CB0157}" type="doc">
      <dgm:prSet loTypeId="urn:microsoft.com/office/officeart/2005/8/layout/vProcess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l-GR"/>
        </a:p>
      </dgm:t>
    </dgm:pt>
    <dgm:pt modelId="{65F53C38-E033-4C6F-9A29-6B3FA7405B26}">
      <dgm:prSet/>
      <dgm:spPr/>
      <dgm:t>
        <a:bodyPr/>
        <a:lstStyle/>
        <a:p>
          <a:pPr algn="ctr" rtl="0"/>
          <a:r>
            <a:rPr lang="el-GR" b="1" i="0" baseline="0" dirty="0" smtClean="0">
              <a:solidFill>
                <a:schemeClr val="bg1">
                  <a:lumMod val="50000"/>
                </a:schemeClr>
              </a:solidFill>
            </a:rPr>
            <a:t>Εντοπισμός και διάσωση σπάνιων οικογενειακών τεκμηρίων</a:t>
          </a:r>
          <a:endParaRPr lang="en-US" b="1" i="0" baseline="0" dirty="0">
            <a:solidFill>
              <a:schemeClr val="bg1">
                <a:lumMod val="50000"/>
              </a:schemeClr>
            </a:solidFill>
          </a:endParaRPr>
        </a:p>
      </dgm:t>
    </dgm:pt>
    <dgm:pt modelId="{228C4708-D14C-48B2-B2B0-C54237E81E43}" type="parTrans" cxnId="{307C080B-F980-4B18-89CD-74EE898755BA}">
      <dgm:prSet/>
      <dgm:spPr/>
      <dgm:t>
        <a:bodyPr/>
        <a:lstStyle/>
        <a:p>
          <a:endParaRPr lang="el-GR"/>
        </a:p>
      </dgm:t>
    </dgm:pt>
    <dgm:pt modelId="{CC64ABDA-5115-4B63-83AE-64F52BE2151F}" type="sibTrans" cxnId="{307C080B-F980-4B18-89CD-74EE898755BA}">
      <dgm:prSet/>
      <dgm:spPr/>
      <dgm:t>
        <a:bodyPr/>
        <a:lstStyle/>
        <a:p>
          <a:endParaRPr lang="el-GR"/>
        </a:p>
      </dgm:t>
    </dgm:pt>
    <dgm:pt modelId="{64EDE946-4520-46CF-AA9D-CD576B56FF6B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1" i="0" baseline="0" dirty="0" smtClean="0">
              <a:solidFill>
                <a:schemeClr val="bg1">
                  <a:lumMod val="50000"/>
                </a:schemeClr>
              </a:solidFill>
            </a:rPr>
            <a:t>Ψηφιοποίηση</a:t>
          </a:r>
          <a:endParaRPr lang="en-US" b="1" i="0" baseline="0" dirty="0" smtClean="0">
            <a:solidFill>
              <a:schemeClr val="bg1">
                <a:lumMod val="50000"/>
              </a:schemeClr>
            </a:solidFill>
          </a:endParaRPr>
        </a:p>
        <a:p>
          <a:pPr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478AC580-BFE0-425F-84CD-4E0B5CC7E179}" type="parTrans" cxnId="{A6B3935B-1B44-4B15-932A-98D9C853B9E2}">
      <dgm:prSet/>
      <dgm:spPr/>
      <dgm:t>
        <a:bodyPr/>
        <a:lstStyle/>
        <a:p>
          <a:endParaRPr lang="el-GR"/>
        </a:p>
      </dgm:t>
    </dgm:pt>
    <dgm:pt modelId="{7744A86A-DB90-45F3-8416-B1E7AA58E6C9}" type="sibTrans" cxnId="{A6B3935B-1B44-4B15-932A-98D9C853B9E2}">
      <dgm:prSet/>
      <dgm:spPr/>
      <dgm:t>
        <a:bodyPr/>
        <a:lstStyle/>
        <a:p>
          <a:endParaRPr lang="el-GR"/>
        </a:p>
      </dgm:t>
    </dgm:pt>
    <dgm:pt modelId="{4288A1F8-C2AC-4520-93E3-44E4C56831E7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1" dirty="0" smtClean="0">
              <a:solidFill>
                <a:schemeClr val="bg1">
                  <a:lumMod val="50000"/>
                </a:schemeClr>
              </a:solidFill>
            </a:rPr>
            <a:t>Τεκμηρίωση</a:t>
          </a:r>
          <a:endParaRPr lang="en-US" b="1" dirty="0" smtClean="0">
            <a:solidFill>
              <a:schemeClr val="bg1">
                <a:lumMod val="50000"/>
              </a:schemeClr>
            </a:solidFill>
          </a:endParaRPr>
        </a:p>
        <a:p>
          <a:pPr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i="0" baseline="0" dirty="0"/>
        </a:p>
      </dgm:t>
    </dgm:pt>
    <dgm:pt modelId="{83471E68-94F8-4869-B352-DF16930204BF}" type="parTrans" cxnId="{4CCC3884-2799-40BA-A215-2B12CEBF7CBB}">
      <dgm:prSet/>
      <dgm:spPr/>
      <dgm:t>
        <a:bodyPr/>
        <a:lstStyle/>
        <a:p>
          <a:endParaRPr lang="el-GR"/>
        </a:p>
      </dgm:t>
    </dgm:pt>
    <dgm:pt modelId="{D4DDB56E-76F6-4707-A19A-F30B92534813}" type="sibTrans" cxnId="{4CCC3884-2799-40BA-A215-2B12CEBF7CBB}">
      <dgm:prSet/>
      <dgm:spPr/>
      <dgm:t>
        <a:bodyPr/>
        <a:lstStyle/>
        <a:p>
          <a:endParaRPr lang="el-GR"/>
        </a:p>
      </dgm:t>
    </dgm:pt>
    <dgm:pt modelId="{1D07F69E-7BA2-46EA-B314-EB7063910F0E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1" i="0" baseline="0" dirty="0" smtClean="0">
              <a:solidFill>
                <a:schemeClr val="bg1">
                  <a:lumMod val="50000"/>
                </a:schemeClr>
              </a:solidFill>
            </a:rPr>
            <a:t>Ανάδειξη και προβολή μέσω του ψηφιακού αποθετηρίου της Βιβλιοθήκης</a:t>
          </a:r>
          <a:endParaRPr lang="en-US" b="1" i="0" baseline="0" dirty="0" smtClean="0">
            <a:solidFill>
              <a:schemeClr val="bg1">
                <a:lumMod val="50000"/>
              </a:schemeClr>
            </a:solidFill>
          </a:endParaRPr>
        </a:p>
        <a:p>
          <a:pPr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b="0" i="0" baseline="0" dirty="0"/>
        </a:p>
      </dgm:t>
    </dgm:pt>
    <dgm:pt modelId="{C5C93391-F771-4444-9EFE-8723E011BB30}" type="parTrans" cxnId="{D73DAA50-0E64-4986-82AB-207646D90FA5}">
      <dgm:prSet/>
      <dgm:spPr/>
      <dgm:t>
        <a:bodyPr/>
        <a:lstStyle/>
        <a:p>
          <a:endParaRPr lang="el-GR"/>
        </a:p>
      </dgm:t>
    </dgm:pt>
    <dgm:pt modelId="{B4D397EE-B4D2-44F4-80AA-AB15F18065C2}" type="sibTrans" cxnId="{D73DAA50-0E64-4986-82AB-207646D90FA5}">
      <dgm:prSet/>
      <dgm:spPr/>
      <dgm:t>
        <a:bodyPr/>
        <a:lstStyle/>
        <a:p>
          <a:endParaRPr lang="el-GR"/>
        </a:p>
      </dgm:t>
    </dgm:pt>
    <dgm:pt modelId="{51676ED5-E7A8-441C-A9D7-5BA134CE4C32}" type="pres">
      <dgm:prSet presAssocID="{030FF4A8-C08E-4F7D-8A21-B694A9CB01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277EE85-5DB4-4DDC-AD60-D82F1D76302C}" type="pres">
      <dgm:prSet presAssocID="{030FF4A8-C08E-4F7D-8A21-B694A9CB0157}" presName="dummyMaxCanvas" presStyleCnt="0">
        <dgm:presLayoutVars/>
      </dgm:prSet>
      <dgm:spPr/>
    </dgm:pt>
    <dgm:pt modelId="{DB9ACDEE-EE6E-444D-A38F-5AACF08A68A4}" type="pres">
      <dgm:prSet presAssocID="{030FF4A8-C08E-4F7D-8A21-B694A9CB015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1B04AC-19A4-41C0-ADD2-2878367BFA1F}" type="pres">
      <dgm:prSet presAssocID="{030FF4A8-C08E-4F7D-8A21-B694A9CB015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393712-79D0-4BFF-BAE2-B7D93F1E1FB5}" type="pres">
      <dgm:prSet presAssocID="{030FF4A8-C08E-4F7D-8A21-B694A9CB015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86950D-5F83-4104-BE1E-FD16FF039B0F}" type="pres">
      <dgm:prSet presAssocID="{030FF4A8-C08E-4F7D-8A21-B694A9CB015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C53-1945-4D26-BE2F-2695F786B353}" type="pres">
      <dgm:prSet presAssocID="{030FF4A8-C08E-4F7D-8A21-B694A9CB015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A3DD25-06CE-42D4-97D9-6512BD6E207C}" type="pres">
      <dgm:prSet presAssocID="{030FF4A8-C08E-4F7D-8A21-B694A9CB015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BF6B17-8B5C-4423-B1C2-09F8312EB042}" type="pres">
      <dgm:prSet presAssocID="{030FF4A8-C08E-4F7D-8A21-B694A9CB015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440C8E-DB4E-4FAF-9887-8CFB277C87DE}" type="pres">
      <dgm:prSet presAssocID="{030FF4A8-C08E-4F7D-8A21-B694A9CB015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44DD08-1A7B-42DF-ACBD-AE7D4A074E5F}" type="pres">
      <dgm:prSet presAssocID="{030FF4A8-C08E-4F7D-8A21-B694A9CB015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9AE4E4-3005-4F39-9AC9-02F521BD76C5}" type="pres">
      <dgm:prSet presAssocID="{030FF4A8-C08E-4F7D-8A21-B694A9CB015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A918E7-FC6A-45FC-A95F-1AC5C4A94345}" type="pres">
      <dgm:prSet presAssocID="{030FF4A8-C08E-4F7D-8A21-B694A9CB015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6B3935B-1B44-4B15-932A-98D9C853B9E2}" srcId="{030FF4A8-C08E-4F7D-8A21-B694A9CB0157}" destId="{64EDE946-4520-46CF-AA9D-CD576B56FF6B}" srcOrd="1" destOrd="0" parTransId="{478AC580-BFE0-425F-84CD-4E0B5CC7E179}" sibTransId="{7744A86A-DB90-45F3-8416-B1E7AA58E6C9}"/>
    <dgm:cxn modelId="{4CCC3884-2799-40BA-A215-2B12CEBF7CBB}" srcId="{030FF4A8-C08E-4F7D-8A21-B694A9CB0157}" destId="{4288A1F8-C2AC-4520-93E3-44E4C56831E7}" srcOrd="2" destOrd="0" parTransId="{83471E68-94F8-4869-B352-DF16930204BF}" sibTransId="{D4DDB56E-76F6-4707-A19A-F30B92534813}"/>
    <dgm:cxn modelId="{E8EA4E1B-243D-4A72-B920-FD65DD2DBE38}" type="presOf" srcId="{64EDE946-4520-46CF-AA9D-CD576B56FF6B}" destId="{D944DD08-1A7B-42DF-ACBD-AE7D4A074E5F}" srcOrd="1" destOrd="0" presId="urn:microsoft.com/office/officeart/2005/8/layout/vProcess5"/>
    <dgm:cxn modelId="{DA8CBB78-BEFD-4D1E-9075-CD7A2D9DF8BE}" type="presOf" srcId="{1D07F69E-7BA2-46EA-B314-EB7063910F0E}" destId="{71A918E7-FC6A-45FC-A95F-1AC5C4A94345}" srcOrd="1" destOrd="0" presId="urn:microsoft.com/office/officeart/2005/8/layout/vProcess5"/>
    <dgm:cxn modelId="{81E02257-68B5-4CE3-BE1E-F5807A24D8A9}" type="presOf" srcId="{CC64ABDA-5115-4B63-83AE-64F52BE2151F}" destId="{00A3BC53-1945-4D26-BE2F-2695F786B353}" srcOrd="0" destOrd="0" presId="urn:microsoft.com/office/officeart/2005/8/layout/vProcess5"/>
    <dgm:cxn modelId="{5A9149F1-0175-47C9-A36F-424E3D4CE99A}" type="presOf" srcId="{65F53C38-E033-4C6F-9A29-6B3FA7405B26}" destId="{F7440C8E-DB4E-4FAF-9887-8CFB277C87DE}" srcOrd="1" destOrd="0" presId="urn:microsoft.com/office/officeart/2005/8/layout/vProcess5"/>
    <dgm:cxn modelId="{307C080B-F980-4B18-89CD-74EE898755BA}" srcId="{030FF4A8-C08E-4F7D-8A21-B694A9CB0157}" destId="{65F53C38-E033-4C6F-9A29-6B3FA7405B26}" srcOrd="0" destOrd="0" parTransId="{228C4708-D14C-48B2-B2B0-C54237E81E43}" sibTransId="{CC64ABDA-5115-4B63-83AE-64F52BE2151F}"/>
    <dgm:cxn modelId="{937BB013-5D42-40A9-859F-FBFEEA20769F}" type="presOf" srcId="{4288A1F8-C2AC-4520-93E3-44E4C56831E7}" destId="{E7393712-79D0-4BFF-BAE2-B7D93F1E1FB5}" srcOrd="0" destOrd="0" presId="urn:microsoft.com/office/officeart/2005/8/layout/vProcess5"/>
    <dgm:cxn modelId="{62D4173A-64C7-4276-8792-073D86AFE3A2}" type="presOf" srcId="{65F53C38-E033-4C6F-9A29-6B3FA7405B26}" destId="{DB9ACDEE-EE6E-444D-A38F-5AACF08A68A4}" srcOrd="0" destOrd="0" presId="urn:microsoft.com/office/officeart/2005/8/layout/vProcess5"/>
    <dgm:cxn modelId="{FACBB62E-1C5D-421E-AF70-CC25D94DCAC2}" type="presOf" srcId="{64EDE946-4520-46CF-AA9D-CD576B56FF6B}" destId="{A61B04AC-19A4-41C0-ADD2-2878367BFA1F}" srcOrd="0" destOrd="0" presId="urn:microsoft.com/office/officeart/2005/8/layout/vProcess5"/>
    <dgm:cxn modelId="{DBBF37C8-0190-4A73-B5A8-FF8EE046A211}" type="presOf" srcId="{4288A1F8-C2AC-4520-93E3-44E4C56831E7}" destId="{079AE4E4-3005-4F39-9AC9-02F521BD76C5}" srcOrd="1" destOrd="0" presId="urn:microsoft.com/office/officeart/2005/8/layout/vProcess5"/>
    <dgm:cxn modelId="{0D58D7E6-1843-4D6B-A7A3-60DA11CE903F}" type="presOf" srcId="{7744A86A-DB90-45F3-8416-B1E7AA58E6C9}" destId="{72A3DD25-06CE-42D4-97D9-6512BD6E207C}" srcOrd="0" destOrd="0" presId="urn:microsoft.com/office/officeart/2005/8/layout/vProcess5"/>
    <dgm:cxn modelId="{83A74890-D5C7-4B8A-B63D-E58C1183190E}" type="presOf" srcId="{1D07F69E-7BA2-46EA-B314-EB7063910F0E}" destId="{F186950D-5F83-4104-BE1E-FD16FF039B0F}" srcOrd="0" destOrd="0" presId="urn:microsoft.com/office/officeart/2005/8/layout/vProcess5"/>
    <dgm:cxn modelId="{D73DAA50-0E64-4986-82AB-207646D90FA5}" srcId="{030FF4A8-C08E-4F7D-8A21-B694A9CB0157}" destId="{1D07F69E-7BA2-46EA-B314-EB7063910F0E}" srcOrd="3" destOrd="0" parTransId="{C5C93391-F771-4444-9EFE-8723E011BB30}" sibTransId="{B4D397EE-B4D2-44F4-80AA-AB15F18065C2}"/>
    <dgm:cxn modelId="{97E5344B-4830-4FD3-B2CF-85A6BA3AC080}" type="presOf" srcId="{D4DDB56E-76F6-4707-A19A-F30B92534813}" destId="{05BF6B17-8B5C-4423-B1C2-09F8312EB042}" srcOrd="0" destOrd="0" presId="urn:microsoft.com/office/officeart/2005/8/layout/vProcess5"/>
    <dgm:cxn modelId="{79C98FC5-8D7D-43A9-9196-DD7820395402}" type="presOf" srcId="{030FF4A8-C08E-4F7D-8A21-B694A9CB0157}" destId="{51676ED5-E7A8-441C-A9D7-5BA134CE4C32}" srcOrd="0" destOrd="0" presId="urn:microsoft.com/office/officeart/2005/8/layout/vProcess5"/>
    <dgm:cxn modelId="{F312B418-B470-44C4-B0F3-3F9B66563C6C}" type="presParOf" srcId="{51676ED5-E7A8-441C-A9D7-5BA134CE4C32}" destId="{F277EE85-5DB4-4DDC-AD60-D82F1D76302C}" srcOrd="0" destOrd="0" presId="urn:microsoft.com/office/officeart/2005/8/layout/vProcess5"/>
    <dgm:cxn modelId="{B70BFC59-6556-4701-A4B9-AC4BB1B774D7}" type="presParOf" srcId="{51676ED5-E7A8-441C-A9D7-5BA134CE4C32}" destId="{DB9ACDEE-EE6E-444D-A38F-5AACF08A68A4}" srcOrd="1" destOrd="0" presId="urn:microsoft.com/office/officeart/2005/8/layout/vProcess5"/>
    <dgm:cxn modelId="{EB6AB907-B629-4599-B759-295A8D4C7AC4}" type="presParOf" srcId="{51676ED5-E7A8-441C-A9D7-5BA134CE4C32}" destId="{A61B04AC-19A4-41C0-ADD2-2878367BFA1F}" srcOrd="2" destOrd="0" presId="urn:microsoft.com/office/officeart/2005/8/layout/vProcess5"/>
    <dgm:cxn modelId="{E385C8FC-E72F-4B01-B9B6-0F63CA0A8C54}" type="presParOf" srcId="{51676ED5-E7A8-441C-A9D7-5BA134CE4C32}" destId="{E7393712-79D0-4BFF-BAE2-B7D93F1E1FB5}" srcOrd="3" destOrd="0" presId="urn:microsoft.com/office/officeart/2005/8/layout/vProcess5"/>
    <dgm:cxn modelId="{FA6C5F9A-5EF5-4BF1-B86C-378622246F44}" type="presParOf" srcId="{51676ED5-E7A8-441C-A9D7-5BA134CE4C32}" destId="{F186950D-5F83-4104-BE1E-FD16FF039B0F}" srcOrd="4" destOrd="0" presId="urn:microsoft.com/office/officeart/2005/8/layout/vProcess5"/>
    <dgm:cxn modelId="{31D2E2CA-D680-4820-81A0-AE1F1227B42E}" type="presParOf" srcId="{51676ED5-E7A8-441C-A9D7-5BA134CE4C32}" destId="{00A3BC53-1945-4D26-BE2F-2695F786B353}" srcOrd="5" destOrd="0" presId="urn:microsoft.com/office/officeart/2005/8/layout/vProcess5"/>
    <dgm:cxn modelId="{7428A3C4-FBB1-4684-B1FF-90C1EE62208C}" type="presParOf" srcId="{51676ED5-E7A8-441C-A9D7-5BA134CE4C32}" destId="{72A3DD25-06CE-42D4-97D9-6512BD6E207C}" srcOrd="6" destOrd="0" presId="urn:microsoft.com/office/officeart/2005/8/layout/vProcess5"/>
    <dgm:cxn modelId="{A924F61C-1198-4B3B-A989-2B4E33FEAECD}" type="presParOf" srcId="{51676ED5-E7A8-441C-A9D7-5BA134CE4C32}" destId="{05BF6B17-8B5C-4423-B1C2-09F8312EB042}" srcOrd="7" destOrd="0" presId="urn:microsoft.com/office/officeart/2005/8/layout/vProcess5"/>
    <dgm:cxn modelId="{2D7BC453-0523-40D3-B3E3-7042DEB464AE}" type="presParOf" srcId="{51676ED5-E7A8-441C-A9D7-5BA134CE4C32}" destId="{F7440C8E-DB4E-4FAF-9887-8CFB277C87DE}" srcOrd="8" destOrd="0" presId="urn:microsoft.com/office/officeart/2005/8/layout/vProcess5"/>
    <dgm:cxn modelId="{81D3A73C-896C-4D74-8DEC-7537FCC27B81}" type="presParOf" srcId="{51676ED5-E7A8-441C-A9D7-5BA134CE4C32}" destId="{D944DD08-1A7B-42DF-ACBD-AE7D4A074E5F}" srcOrd="9" destOrd="0" presId="urn:microsoft.com/office/officeart/2005/8/layout/vProcess5"/>
    <dgm:cxn modelId="{FD3E67DB-8495-4677-86DD-B56D9A6F57B4}" type="presParOf" srcId="{51676ED5-E7A8-441C-A9D7-5BA134CE4C32}" destId="{079AE4E4-3005-4F39-9AC9-02F521BD76C5}" srcOrd="10" destOrd="0" presId="urn:microsoft.com/office/officeart/2005/8/layout/vProcess5"/>
    <dgm:cxn modelId="{C2098837-242C-4C12-8EBB-66E4E65ABB92}" type="presParOf" srcId="{51676ED5-E7A8-441C-A9D7-5BA134CE4C32}" destId="{71A918E7-FC6A-45FC-A95F-1AC5C4A943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ACDEE-EE6E-444D-A38F-5AACF08A68A4}">
      <dsp:nvSpPr>
        <dsp:cNvPr id="0" name=""/>
        <dsp:cNvSpPr/>
      </dsp:nvSpPr>
      <dsp:spPr>
        <a:xfrm>
          <a:off x="0" y="0"/>
          <a:ext cx="5126969" cy="902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baseline="0" dirty="0" smtClean="0">
              <a:solidFill>
                <a:schemeClr val="bg1">
                  <a:lumMod val="50000"/>
                </a:schemeClr>
              </a:solidFill>
            </a:rPr>
            <a:t>Εντοπισμός και διάσωση σπάνιων οικογενειακών τεκμηρίων</a:t>
          </a:r>
          <a:endParaRPr lang="en-US" sz="1600" b="1" i="0" kern="1200" baseline="0" dirty="0">
            <a:solidFill>
              <a:schemeClr val="bg1">
                <a:lumMod val="50000"/>
              </a:schemeClr>
            </a:solidFill>
          </a:endParaRPr>
        </a:p>
      </dsp:txBody>
      <dsp:txXfrm>
        <a:off x="0" y="0"/>
        <a:ext cx="4129176" cy="902980"/>
      </dsp:txXfrm>
    </dsp:sp>
    <dsp:sp modelId="{A61B04AC-19A4-41C0-ADD2-2878367BFA1F}">
      <dsp:nvSpPr>
        <dsp:cNvPr id="0" name=""/>
        <dsp:cNvSpPr/>
      </dsp:nvSpPr>
      <dsp:spPr>
        <a:xfrm>
          <a:off x="429383" y="1067158"/>
          <a:ext cx="5126969" cy="902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1" i="0" kern="1200" baseline="0" dirty="0" smtClean="0">
              <a:solidFill>
                <a:schemeClr val="bg1">
                  <a:lumMod val="50000"/>
                </a:schemeClr>
              </a:solidFill>
            </a:rPr>
            <a:t>Ψηφιοποίηση</a:t>
          </a:r>
          <a:endParaRPr lang="en-US" sz="1600" b="1" i="0" kern="1200" baseline="0" dirty="0" smtClean="0">
            <a:solidFill>
              <a:schemeClr val="bg1">
                <a:lumMod val="50000"/>
              </a:schemeClr>
            </a:solidFill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29383" y="1067158"/>
        <a:ext cx="4110648" cy="902980"/>
      </dsp:txXfrm>
    </dsp:sp>
    <dsp:sp modelId="{E7393712-79D0-4BFF-BAE2-B7D93F1E1FB5}">
      <dsp:nvSpPr>
        <dsp:cNvPr id="0" name=""/>
        <dsp:cNvSpPr/>
      </dsp:nvSpPr>
      <dsp:spPr>
        <a:xfrm>
          <a:off x="852358" y="2134317"/>
          <a:ext cx="5126969" cy="902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1" kern="1200" dirty="0" smtClean="0">
              <a:solidFill>
                <a:schemeClr val="bg1">
                  <a:lumMod val="50000"/>
                </a:schemeClr>
              </a:solidFill>
            </a:rPr>
            <a:t>Τεκμηρίωση</a:t>
          </a:r>
          <a:endParaRPr lang="en-US" sz="1600" b="1" kern="1200" dirty="0" smtClean="0">
            <a:solidFill>
              <a:schemeClr val="bg1">
                <a:lumMod val="50000"/>
              </a:schemeClr>
            </a:solidFill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i="0" kern="1200" baseline="0" dirty="0"/>
        </a:p>
      </dsp:txBody>
      <dsp:txXfrm>
        <a:off x="852358" y="2134317"/>
        <a:ext cx="4117057" cy="902980"/>
      </dsp:txXfrm>
    </dsp:sp>
    <dsp:sp modelId="{F186950D-5F83-4104-BE1E-FD16FF039B0F}">
      <dsp:nvSpPr>
        <dsp:cNvPr id="0" name=""/>
        <dsp:cNvSpPr/>
      </dsp:nvSpPr>
      <dsp:spPr>
        <a:xfrm>
          <a:off x="1281742" y="3201475"/>
          <a:ext cx="5126969" cy="902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1" i="0" kern="1200" baseline="0" dirty="0" smtClean="0">
              <a:solidFill>
                <a:schemeClr val="bg1">
                  <a:lumMod val="50000"/>
                </a:schemeClr>
              </a:solidFill>
            </a:rPr>
            <a:t>Ανάδειξη και προβολή μέσω του ψηφιακού αποθετηρίου της Βιβλιοθήκης</a:t>
          </a:r>
          <a:endParaRPr lang="en-US" sz="1600" b="1" i="0" kern="1200" baseline="0" dirty="0" smtClean="0">
            <a:solidFill>
              <a:schemeClr val="bg1">
                <a:lumMod val="50000"/>
              </a:schemeClr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b="0" i="0" kern="1200" baseline="0" dirty="0"/>
        </a:p>
      </dsp:txBody>
      <dsp:txXfrm>
        <a:off x="1281742" y="3201475"/>
        <a:ext cx="4110648" cy="902980"/>
      </dsp:txXfrm>
    </dsp:sp>
    <dsp:sp modelId="{00A3BC53-1945-4D26-BE2F-2695F786B353}">
      <dsp:nvSpPr>
        <dsp:cNvPr id="0" name=""/>
        <dsp:cNvSpPr/>
      </dsp:nvSpPr>
      <dsp:spPr>
        <a:xfrm>
          <a:off x="4540032" y="691600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4540032" y="691600"/>
        <a:ext cx="586937" cy="586937"/>
      </dsp:txXfrm>
    </dsp:sp>
    <dsp:sp modelId="{72A3DD25-06CE-42D4-97D9-6512BD6E207C}">
      <dsp:nvSpPr>
        <dsp:cNvPr id="0" name=""/>
        <dsp:cNvSpPr/>
      </dsp:nvSpPr>
      <dsp:spPr>
        <a:xfrm>
          <a:off x="4969416" y="1758759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4969416" y="1758759"/>
        <a:ext cx="586937" cy="586937"/>
      </dsp:txXfrm>
    </dsp:sp>
    <dsp:sp modelId="{05BF6B17-8B5C-4423-B1C2-09F8312EB042}">
      <dsp:nvSpPr>
        <dsp:cNvPr id="0" name=""/>
        <dsp:cNvSpPr/>
      </dsp:nvSpPr>
      <dsp:spPr>
        <a:xfrm>
          <a:off x="5392391" y="2825917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5392391" y="2825917"/>
        <a:ext cx="586937" cy="58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6DA3-0CC7-4CBE-A638-78CD07F75241}" type="datetimeFigureOut">
              <a:rPr lang="el-GR" smtClean="0"/>
              <a:pPr/>
              <a:t>23/2/2018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D3926-01CC-4F8E-80C1-A1E0BD48F89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926-01CC-4F8E-80C1-A1E0BD48F891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749C-C8D2-4CA6-8293-A589A3A941DB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5176-3E22-4E47-91E8-3FFADF64A0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674D-1628-4F1A-937F-12D771D011E1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1298-A386-41B1-8A18-684BA90AF0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5BDD-1EA4-4059-97B5-495BBC943F43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820E-4167-4481-BC4C-303F6BCA28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8925-46EA-48DB-A322-5716EC204ECF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F23B-1EB6-42FD-9B53-E725FF153A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D98B-B3F8-42B1-80AC-3F6B83D68D19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0E87-1EDD-43DF-9152-DADC75EE34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38C6-783F-45BA-BFF5-6CDECFFD5F0D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7145-9152-4FD6-A6DD-2B7931921E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E19E-C83F-4EF1-A595-EBADE296890F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C963-6231-42C5-93B9-0E72DEDD7D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9294-13D2-4CB2-9755-36012C3A5819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34EE-878C-4229-B9E3-D6F3E85E67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9968-17AC-4F53-A3D1-EA48F59F8335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DFD6-780F-49BB-AA33-B0329DE664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92B7-588D-4F9C-8E2C-453D5E6D0272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CD90-5500-4C8E-9495-7A4D5C38B1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E359-F1D5-4766-9169-6A31C0F48236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4B8F-D766-4BDE-BB89-2C4822CB1B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 advTm="2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646F37-B6EA-45C8-8103-66CF29137E5F}" type="datetimeFigureOut">
              <a:rPr lang="el-GR"/>
              <a:pPr>
                <a:defRPr/>
              </a:pPr>
              <a:t>23/2/2018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680C4-A272-4474-9BA7-3C0AD7B000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2000">
    <p:pull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2.bin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hyperlink" Target="http://dspace.cplm.g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467544" y="1962780"/>
            <a:ext cx="8352928" cy="980455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 </a:t>
            </a: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1200" dirty="0">
                <a:latin typeface="+mn-lt"/>
              </a:rPr>
              <a:t/>
            </a:r>
            <a:br>
              <a:rPr lang="el-GR" sz="1200" dirty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l-GR" sz="1100" dirty="0" smtClean="0">
                <a:latin typeface="+mn-lt"/>
              </a:rPr>
              <a:t/>
            </a:r>
            <a:br>
              <a:rPr lang="el-GR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/>
            </a:r>
            <a:br>
              <a:rPr lang="en-US" sz="11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l-G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l-G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Ψηφιακό αποθετήριο Βιβλιοθήκης </a:t>
            </a:r>
            <a:br>
              <a:rPr lang="el-G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ερευνώ ψηφιοποιώ διασώζω</a:t>
            </a: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600" dirty="0" smtClean="0">
                <a:latin typeface="+mn-lt"/>
              </a:rPr>
              <a:t/>
            </a:r>
            <a:br>
              <a:rPr lang="el-GR" sz="16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b="1" dirty="0">
                <a:latin typeface="+mn-lt"/>
              </a:rPr>
              <a:t/>
            </a:r>
            <a:br>
              <a:rPr lang="el-GR" b="1" dirty="0">
                <a:latin typeface="+mn-lt"/>
              </a:rPr>
            </a:b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2200" dirty="0">
                <a:latin typeface="+mn-lt"/>
              </a:rPr>
              <a:t/>
            </a:r>
            <a:br>
              <a:rPr lang="el-GR" sz="2200" dirty="0">
                <a:latin typeface="+mn-lt"/>
              </a:rPr>
            </a:br>
            <a:endParaRPr lang="el-GR" sz="2200" dirty="0">
              <a:latin typeface="+mn-lt"/>
            </a:endParaRPr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123110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latin typeface="+mn-lt"/>
                <a:cs typeface="Times New Roman" pitchFamily="18" charset="0"/>
              </a:rPr>
              <a:t>        </a:t>
            </a:r>
            <a:endParaRPr lang="el-GR">
              <a:latin typeface="+mn-lt"/>
            </a:endParaRPr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403648" y="1700808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6" name="85 - Ορθογώνιο"/>
          <p:cNvSpPr/>
          <p:nvPr/>
        </p:nvSpPr>
        <p:spPr>
          <a:xfrm>
            <a:off x="5364088" y="49040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 smtClean="0">
                <a:solidFill>
                  <a:srgbClr val="777777"/>
                </a:solidFill>
                <a:latin typeface="+mn-lt"/>
              </a:rPr>
              <a:t>Μαρία </a:t>
            </a:r>
            <a:r>
              <a:rPr lang="el-GR" sz="1200" dirty="0" err="1" smtClean="0">
                <a:solidFill>
                  <a:srgbClr val="777777"/>
                </a:solidFill>
                <a:latin typeface="+mn-lt"/>
              </a:rPr>
              <a:t>Γρηγορά</a:t>
            </a:r>
            <a:endParaRPr lang="el-GR" sz="1200" dirty="0" smtClean="0">
              <a:solidFill>
                <a:srgbClr val="777777"/>
              </a:solidFill>
              <a:latin typeface="+mn-lt"/>
            </a:endParaRPr>
          </a:p>
          <a:p>
            <a:pPr algn="r"/>
            <a:r>
              <a:rPr lang="el-GR" sz="1200" dirty="0" smtClean="0">
                <a:solidFill>
                  <a:srgbClr val="777777"/>
                </a:solidFill>
                <a:latin typeface="+mn-lt"/>
              </a:rPr>
              <a:t>Βιβλιοθηκονόμος</a:t>
            </a:r>
            <a:r>
              <a:rPr lang="en-US" sz="1200" dirty="0" smtClean="0">
                <a:solidFill>
                  <a:srgbClr val="777777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777777"/>
                </a:solidFill>
                <a:latin typeface="+mn-lt"/>
              </a:rPr>
              <a:t>ΠΕ </a:t>
            </a:r>
            <a:endParaRPr lang="en-US" sz="1200" dirty="0" smtClean="0">
              <a:solidFill>
                <a:srgbClr val="777777"/>
              </a:solidFill>
              <a:latin typeface="+mn-lt"/>
            </a:endParaRPr>
          </a:p>
          <a:p>
            <a:pPr algn="r"/>
            <a:r>
              <a:rPr lang="en-US" sz="1200" dirty="0" err="1" smtClean="0">
                <a:solidFill>
                  <a:srgbClr val="777777"/>
                </a:solidFill>
                <a:latin typeface="+mn-lt"/>
              </a:rPr>
              <a:t>MSc</a:t>
            </a:r>
            <a:r>
              <a:rPr lang="en-US" sz="1200" dirty="0" smtClean="0">
                <a:solidFill>
                  <a:srgbClr val="777777"/>
                </a:solidFill>
                <a:latin typeface="+mn-lt"/>
              </a:rPr>
              <a:t> in Cultural Informatics and Communication</a:t>
            </a:r>
            <a:r>
              <a:rPr lang="el-GR" sz="1200" dirty="0" smtClean="0">
                <a:solidFill>
                  <a:srgbClr val="777777"/>
                </a:solidFill>
                <a:latin typeface="+mn-lt"/>
              </a:rPr>
              <a:t> </a:t>
            </a:r>
            <a:endParaRPr lang="en-US" sz="1200" dirty="0" smtClean="0">
              <a:solidFill>
                <a:srgbClr val="777777"/>
              </a:solidFill>
              <a:latin typeface="+mn-lt"/>
            </a:endParaRPr>
          </a:p>
          <a:p>
            <a:endParaRPr lang="el-GR" sz="1400" dirty="0" smtClean="0">
              <a:solidFill>
                <a:srgbClr val="003300"/>
              </a:solidFill>
              <a:latin typeface="+mn-lt"/>
            </a:endParaRPr>
          </a:p>
          <a:p>
            <a:endParaRPr lang="el-GR" sz="1200" dirty="0" smtClean="0">
              <a:solidFill>
                <a:srgbClr val="003300"/>
              </a:solidFill>
              <a:latin typeface="+mn-lt"/>
            </a:endParaRPr>
          </a:p>
          <a:p>
            <a:endParaRPr lang="el-GR" sz="1400" dirty="0" smtClean="0">
              <a:solidFill>
                <a:srgbClr val="003300"/>
              </a:solidFill>
              <a:latin typeface="+mn-lt"/>
            </a:endParaRPr>
          </a:p>
          <a:p>
            <a:endParaRPr lang="el-GR" sz="14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23528" y="191683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  <a:endParaRPr lang="el-GR" sz="4000" dirty="0">
              <a:latin typeface="+mn-lt"/>
            </a:endParaRPr>
          </a:p>
        </p:txBody>
      </p:sp>
      <p:sp>
        <p:nvSpPr>
          <p:cNvPr id="15" name="2 - Τίτλος"/>
          <p:cNvSpPr txBox="1">
            <a:spLocks/>
          </p:cNvSpPr>
          <p:nvPr/>
        </p:nvSpPr>
        <p:spPr bwMode="auto">
          <a:xfrm>
            <a:off x="-36512" y="332656"/>
            <a:ext cx="3528392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 </a:t>
            </a:r>
            <a:r>
              <a:rPr lang="el-GR" sz="96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96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</a:t>
            </a:r>
            <a:r>
              <a:rPr lang="el-GR" sz="96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56376" y="6381327"/>
          <a:ext cx="996280" cy="332093"/>
        </p:xfrm>
        <a:graphic>
          <a:graphicData uri="http://schemas.openxmlformats.org/presentationml/2006/ole">
            <p:oleObj spid="_x0000_s2050" name="Image" r:id="rId4" imgW="36000000" imgH="12000000" progId="Photoshop.Image.13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/>
          </a:stretch>
        </p:blipFill>
        <p:spPr bwMode="auto">
          <a:xfrm>
            <a:off x="179512" y="3402940"/>
            <a:ext cx="3168352" cy="24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281863" cy="122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 </a:t>
            </a: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1200" dirty="0">
                <a:latin typeface="+mn-lt"/>
              </a:rPr>
              <a:t/>
            </a:r>
            <a:br>
              <a:rPr lang="el-GR" sz="1200" dirty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l-GR" sz="1100" dirty="0" smtClean="0">
                <a:latin typeface="+mn-lt"/>
              </a:rPr>
              <a:t/>
            </a:r>
            <a:br>
              <a:rPr lang="el-GR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/>
            </a:r>
            <a:br>
              <a:rPr lang="en-US" sz="11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b="1" dirty="0">
                <a:latin typeface="+mn-lt"/>
              </a:rPr>
              <a:t/>
            </a:r>
            <a:br>
              <a:rPr lang="el-GR" b="1" dirty="0">
                <a:latin typeface="+mn-lt"/>
              </a:rPr>
            </a:b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2200" dirty="0">
                <a:latin typeface="+mn-lt"/>
              </a:rPr>
              <a:t/>
            </a:r>
            <a:br>
              <a:rPr lang="el-GR" sz="2200" dirty="0">
                <a:latin typeface="+mn-lt"/>
              </a:rPr>
            </a:br>
            <a:endParaRPr lang="el-GR" sz="2200" dirty="0">
              <a:latin typeface="+mn-lt"/>
            </a:endParaRPr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123110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latin typeface="+mn-lt"/>
                <a:cs typeface="Times New Roman" pitchFamily="18" charset="0"/>
              </a:rPr>
              <a:t>        </a:t>
            </a:r>
            <a:endParaRPr lang="el-GR">
              <a:latin typeface="+mn-lt"/>
            </a:endParaRPr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691680" y="1628800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2 - Τίτλος"/>
          <p:cNvSpPr txBox="1">
            <a:spLocks/>
          </p:cNvSpPr>
          <p:nvPr/>
        </p:nvSpPr>
        <p:spPr bwMode="auto">
          <a:xfrm>
            <a:off x="-36512" y="332656"/>
            <a:ext cx="316835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956550" y="6381750"/>
          <a:ext cx="995363" cy="331788"/>
        </p:xfrm>
        <a:graphic>
          <a:graphicData uri="http://schemas.openxmlformats.org/presentationml/2006/ole">
            <p:oleObj spid="_x0000_s3074" name="Image" r:id="rId4" imgW="36000000" imgH="12000000" progId="Photoshop.Image.13">
              <p:embed/>
            </p:oleObj>
          </a:graphicData>
        </a:graphic>
      </p:graphicFrame>
      <p:graphicFrame>
        <p:nvGraphicFramePr>
          <p:cNvPr id="17" name="16 - Διάγραμμα"/>
          <p:cNvGraphicFramePr/>
          <p:nvPr/>
        </p:nvGraphicFramePr>
        <p:xfrm>
          <a:off x="1187624" y="1916832"/>
          <a:ext cx="64087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281863" cy="122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 </a:t>
            </a: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1200" dirty="0">
                <a:latin typeface="+mn-lt"/>
              </a:rPr>
              <a:t/>
            </a:r>
            <a:br>
              <a:rPr lang="el-GR" sz="1200" dirty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l-GR" sz="1100" dirty="0" smtClean="0">
                <a:latin typeface="+mn-lt"/>
              </a:rPr>
              <a:t/>
            </a:r>
            <a:br>
              <a:rPr lang="el-GR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/>
            </a:r>
            <a:br>
              <a:rPr lang="en-US" sz="11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b="1" dirty="0">
                <a:latin typeface="+mn-lt"/>
              </a:rPr>
              <a:t/>
            </a:r>
            <a:br>
              <a:rPr lang="el-GR" b="1" dirty="0">
                <a:latin typeface="+mn-lt"/>
              </a:rPr>
            </a:b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2200" dirty="0">
                <a:latin typeface="+mn-lt"/>
              </a:rPr>
              <a:t/>
            </a:r>
            <a:br>
              <a:rPr lang="el-GR" sz="2200" dirty="0">
                <a:latin typeface="+mn-lt"/>
              </a:rPr>
            </a:br>
            <a:endParaRPr lang="el-GR" sz="2200" dirty="0">
              <a:latin typeface="+mn-lt"/>
            </a:endParaRPr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123110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latin typeface="+mn-lt"/>
                <a:cs typeface="Times New Roman" pitchFamily="18" charset="0"/>
              </a:rPr>
              <a:t>        </a:t>
            </a:r>
            <a:endParaRPr lang="el-GR">
              <a:latin typeface="+mn-lt"/>
            </a:endParaRPr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691680" y="1628800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323528" y="1844824"/>
            <a:ext cx="7056784" cy="36004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Επιλογή θέματος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Αναζήτηση οικογενειακών τεκμηρίων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Ψηφιοποίηση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</a:rPr>
              <a:t>Επεξεργασία ψηφιακών αντιγράφων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</a:rPr>
              <a:t>Τεκμηρίωση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</a:rPr>
              <a:t>Ανάδειξη-προβολή με τη χρήση του προγράμματος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D-SPACE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l-GR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l-GR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10" name="2 - Τίτλος"/>
          <p:cNvSpPr txBox="1">
            <a:spLocks/>
          </p:cNvSpPr>
          <p:nvPr/>
        </p:nvSpPr>
        <p:spPr bwMode="auto">
          <a:xfrm>
            <a:off x="-36512" y="332656"/>
            <a:ext cx="316835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2 - Τίτλος"/>
          <p:cNvSpPr txBox="1">
            <a:spLocks/>
          </p:cNvSpPr>
          <p:nvPr/>
        </p:nvSpPr>
        <p:spPr bwMode="auto">
          <a:xfrm>
            <a:off x="2267744" y="1340768"/>
            <a:ext cx="4608512" cy="78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956550" y="6381750"/>
          <a:ext cx="995363" cy="331788"/>
        </p:xfrm>
        <a:graphic>
          <a:graphicData uri="http://schemas.openxmlformats.org/presentationml/2006/ole">
            <p:oleObj spid="_x0000_s25602" name="Image" r:id="rId4" imgW="36000000" imgH="12000000" progId="Photoshop.Image.13">
              <p:embed/>
            </p:oleObj>
          </a:graphicData>
        </a:graphic>
      </p:graphicFrame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281863" cy="122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 </a:t>
            </a: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1200" dirty="0">
                <a:latin typeface="+mn-lt"/>
              </a:rPr>
              <a:t/>
            </a:r>
            <a:br>
              <a:rPr lang="el-GR" sz="1200" dirty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l-GR" sz="1100" dirty="0" smtClean="0">
                <a:latin typeface="+mn-lt"/>
              </a:rPr>
              <a:t/>
            </a:r>
            <a:br>
              <a:rPr lang="el-GR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/>
            </a:r>
            <a:br>
              <a:rPr lang="en-US" sz="11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l-GR" sz="27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sz="1800" dirty="0" smtClean="0">
                <a:latin typeface="+mn-lt"/>
              </a:rPr>
              <a:t/>
            </a:r>
            <a:br>
              <a:rPr lang="el-GR" sz="1800" dirty="0" smtClean="0">
                <a:latin typeface="+mn-lt"/>
              </a:rPr>
            </a:br>
            <a:r>
              <a:rPr lang="el-GR" sz="1800" dirty="0">
                <a:latin typeface="+mn-lt"/>
              </a:rPr>
              <a:t/>
            </a:r>
            <a:br>
              <a:rPr lang="el-GR" sz="1800" dirty="0">
                <a:latin typeface="+mn-lt"/>
              </a:rPr>
            </a:br>
            <a:r>
              <a:rPr lang="el-GR" b="1" dirty="0">
                <a:latin typeface="+mn-lt"/>
              </a:rPr>
              <a:t/>
            </a:r>
            <a:br>
              <a:rPr lang="el-GR" b="1" dirty="0">
                <a:latin typeface="+mn-lt"/>
              </a:rPr>
            </a:br>
            <a:r>
              <a:rPr lang="el-GR" dirty="0">
                <a:latin typeface="+mn-lt"/>
              </a:rPr>
              <a:t/>
            </a:r>
            <a:br>
              <a:rPr lang="el-GR" dirty="0">
                <a:latin typeface="+mn-lt"/>
              </a:rPr>
            </a:br>
            <a:r>
              <a:rPr lang="el-GR" sz="2200" dirty="0">
                <a:latin typeface="+mn-lt"/>
              </a:rPr>
              <a:t/>
            </a:r>
            <a:br>
              <a:rPr lang="el-GR" sz="2200" dirty="0">
                <a:latin typeface="+mn-lt"/>
              </a:rPr>
            </a:br>
            <a:endParaRPr lang="el-GR" sz="2200" dirty="0">
              <a:latin typeface="+mn-lt"/>
            </a:endParaRPr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123110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latin typeface="+mn-lt"/>
                <a:cs typeface="Times New Roman" pitchFamily="18" charset="0"/>
              </a:rPr>
              <a:t>        </a:t>
            </a:r>
            <a:endParaRPr lang="el-GR">
              <a:latin typeface="+mn-lt"/>
            </a:endParaRPr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691680" y="1628800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323528" y="908720"/>
            <a:ext cx="8568952" cy="532859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Απόκτηση γνώσεων σχετικά με τη Λέσβο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Απόκτηση εμπειρίας στην ψηφιοποίηση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Πραγματικό εργασιακό περιβάλλον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Υπευθυνότητα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Συνεργατικό πνεύμα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l-GR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l-GR" sz="22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10" name="2 - Τίτλος"/>
          <p:cNvSpPr txBox="1">
            <a:spLocks/>
          </p:cNvSpPr>
          <p:nvPr/>
        </p:nvSpPr>
        <p:spPr bwMode="auto">
          <a:xfrm>
            <a:off x="-36512" y="332656"/>
            <a:ext cx="316835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2 - Τίτλος"/>
          <p:cNvSpPr txBox="1">
            <a:spLocks/>
          </p:cNvSpPr>
          <p:nvPr/>
        </p:nvSpPr>
        <p:spPr bwMode="auto">
          <a:xfrm>
            <a:off x="2267744" y="1196752"/>
            <a:ext cx="4608512" cy="78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Πλεονεκτήματα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956550" y="6381750"/>
          <a:ext cx="995363" cy="331788"/>
        </p:xfrm>
        <a:graphic>
          <a:graphicData uri="http://schemas.openxmlformats.org/presentationml/2006/ole">
            <p:oleObj spid="_x0000_s5122" name="Image" r:id="rId4" imgW="36000000" imgH="12000000" progId="Photoshop.Image.13">
              <p:embed/>
            </p:oleObj>
          </a:graphicData>
        </a:graphic>
      </p:graphicFrame>
      <p:sp>
        <p:nvSpPr>
          <p:cNvPr id="12" name="11 - Ορθογώνιο"/>
          <p:cNvSpPr/>
          <p:nvPr/>
        </p:nvSpPr>
        <p:spPr>
          <a:xfrm>
            <a:off x="3995936" y="393305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l-GR" dirty="0"/>
          </a:p>
        </p:txBody>
      </p:sp>
      <p:sp>
        <p:nvSpPr>
          <p:cNvPr id="16" name="Content Placeholder 2"/>
          <p:cNvSpPr>
            <a:spLocks noGrp="1"/>
          </p:cNvSpPr>
          <p:nvPr/>
        </p:nvSpPr>
        <p:spPr>
          <a:xfrm>
            <a:off x="3779912" y="4437112"/>
            <a:ext cx="5122912" cy="29523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Διατήρηση σπάνιων οικογενειακών τεκμηρίων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Ανάδειξη και προβολή πολιτισμικής κληρονομιάς της Λέσβου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Ευκολότερη πρόσβαση ερευνητών και κοινού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l-GR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l-GR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962025" y="404813"/>
            <a:ext cx="7281863" cy="2060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r>
              <a:rPr lang="el-GR" dirty="0"/>
              <a:t/>
            </a:r>
            <a:br>
              <a:rPr lang="el-GR" dirty="0"/>
            </a:br>
            <a:r>
              <a:rPr lang="el-GR" sz="1200" dirty="0"/>
              <a:t/>
            </a:r>
            <a:br>
              <a:rPr lang="el-GR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l-GR" sz="1100" dirty="0" smtClean="0"/>
              <a:t/>
            </a:r>
            <a:br>
              <a:rPr lang="el-GR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800" dirty="0" smtClean="0"/>
              <a:t>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dirty="0"/>
              <a:t/>
            </a:r>
            <a:br>
              <a:rPr lang="el-GR" dirty="0"/>
            </a:br>
            <a:r>
              <a:rPr lang="el-GR" sz="2200" dirty="0"/>
              <a:t/>
            </a:r>
            <a:br>
              <a:rPr lang="el-GR" sz="2200" dirty="0"/>
            </a:br>
            <a:endParaRPr lang="el-GR" sz="2200" dirty="0"/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cs typeface="Times New Roman" pitchFamily="18" charset="0"/>
              </a:rPr>
              <a:t>        </a:t>
            </a:r>
            <a:endParaRPr lang="el-GR"/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691680" y="1628800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maria\Desktop\ΤΠΤΕ\11707832_682376561868512_5235035781216164208_n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941" t="2803" r="2941"/>
          <a:stretch>
            <a:fillRect/>
          </a:stretch>
        </p:blipFill>
        <p:spPr bwMode="auto">
          <a:xfrm rot="5400000">
            <a:off x="814562" y="1065758"/>
            <a:ext cx="2402309" cy="35283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99" name="Picture 3" descr="F:\shared_documents\ΥΠΗΡΕΣΙΑΚΑ ΕΓΓΡΑΦΑ\ΦΩΤΟΓΡΑΦΙΕΣ\2016\digital_peiramatiko\20160708_101144.jpg"/>
          <p:cNvPicPr>
            <a:picLocks noChangeAspect="1" noChangeArrowheads="1"/>
          </p:cNvPicPr>
          <p:nvPr/>
        </p:nvPicPr>
        <p:blipFill>
          <a:blip r:embed="rId5" cstate="print"/>
          <a:srcRect l="19722" t="3494" r="19147" b="19636"/>
          <a:stretch>
            <a:fillRect/>
          </a:stretch>
        </p:blipFill>
        <p:spPr bwMode="auto">
          <a:xfrm>
            <a:off x="2902958" y="4375642"/>
            <a:ext cx="3253218" cy="22217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100" name="Picture 4" descr="F:\shared_documents\ΥΠΗΡΕΣΙΑΚΑ ΕΓΓΡΑΦΑ\ΦΩΤΟΓΡΑΦΙΕΣ\2016\digital_peiramatiko\20160708_1009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9997" y="1556792"/>
            <a:ext cx="4352483" cy="24482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956550" y="6381750"/>
          <a:ext cx="995363" cy="331788"/>
        </p:xfrm>
        <a:graphic>
          <a:graphicData uri="http://schemas.openxmlformats.org/presentationml/2006/ole">
            <p:oleObj spid="_x0000_s4101" name="Image" r:id="rId7" imgW="36000000" imgH="12000000" progId="Photoshop.Image.13">
              <p:embed/>
            </p:oleObj>
          </a:graphicData>
        </a:graphic>
      </p:graphicFrame>
      <p:sp>
        <p:nvSpPr>
          <p:cNvPr id="16" name="2 - Τίτλος"/>
          <p:cNvSpPr txBox="1">
            <a:spLocks/>
          </p:cNvSpPr>
          <p:nvPr/>
        </p:nvSpPr>
        <p:spPr bwMode="auto">
          <a:xfrm>
            <a:off x="-36512" y="332656"/>
            <a:ext cx="316835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962025" y="404813"/>
            <a:ext cx="7281863" cy="2060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r>
              <a:rPr lang="el-GR" dirty="0"/>
              <a:t/>
            </a:r>
            <a:br>
              <a:rPr lang="el-GR" dirty="0"/>
            </a:br>
            <a:r>
              <a:rPr lang="el-GR" sz="1200" dirty="0"/>
              <a:t/>
            </a:r>
            <a:br>
              <a:rPr lang="el-GR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l-GR" sz="1100" dirty="0" smtClean="0"/>
              <a:t/>
            </a:r>
            <a:br>
              <a:rPr lang="el-GR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800" dirty="0" smtClean="0"/>
              <a:t>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dirty="0"/>
              <a:t/>
            </a:r>
            <a:br>
              <a:rPr lang="el-GR" dirty="0"/>
            </a:br>
            <a:r>
              <a:rPr lang="el-GR" sz="2200" dirty="0"/>
              <a:t/>
            </a:r>
            <a:br>
              <a:rPr lang="el-GR" sz="2200" dirty="0"/>
            </a:br>
            <a:endParaRPr lang="el-GR" sz="2200" dirty="0"/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cs typeface="Times New Roman" pitchFamily="18" charset="0"/>
              </a:rPr>
              <a:t>        </a:t>
            </a:r>
            <a:endParaRPr lang="el-GR"/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691680" y="1628800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maria\Desktop\ΤΠΤΕ\11659453_686017421504426_3911843551431210235_n.jpg"/>
          <p:cNvPicPr>
            <a:picLocks noChangeAspect="1" noChangeArrowheads="1"/>
          </p:cNvPicPr>
          <p:nvPr/>
        </p:nvPicPr>
        <p:blipFill>
          <a:blip r:embed="rId4" cstate="print"/>
          <a:srcRect l="7265" t="12915" r="22995" b="7012"/>
          <a:stretch>
            <a:fillRect/>
          </a:stretch>
        </p:blipFill>
        <p:spPr bwMode="auto">
          <a:xfrm>
            <a:off x="4309519" y="2060848"/>
            <a:ext cx="4294929" cy="2880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5" name="Picture 3" descr="C:\Users\maria\Desktop\ΤΠΤΕ\PS_LA_R.png"/>
          <p:cNvPicPr>
            <a:picLocks noChangeAspect="1" noChangeArrowheads="1"/>
          </p:cNvPicPr>
          <p:nvPr/>
        </p:nvPicPr>
        <p:blipFill>
          <a:blip r:embed="rId5" cstate="print"/>
          <a:srcRect l="25096" t="12594" r="26202" b="5704"/>
          <a:stretch>
            <a:fillRect/>
          </a:stretch>
        </p:blipFill>
        <p:spPr bwMode="auto">
          <a:xfrm>
            <a:off x="539553" y="1340768"/>
            <a:ext cx="3495338" cy="45365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13 - Ορθογώνιο"/>
          <p:cNvSpPr/>
          <p:nvPr/>
        </p:nvSpPr>
        <p:spPr>
          <a:xfrm>
            <a:off x="467544" y="609329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hlinkClick r:id="rId6"/>
              </a:rPr>
              <a:t>http://dspace.cplm.gr/</a:t>
            </a:r>
            <a:endParaRPr lang="en-US" dirty="0" smtClean="0"/>
          </a:p>
        </p:txBody>
      </p:sp>
      <p:sp>
        <p:nvSpPr>
          <p:cNvPr id="11" name="2 - Τίτλος"/>
          <p:cNvSpPr txBox="1">
            <a:spLocks/>
          </p:cNvSpPr>
          <p:nvPr/>
        </p:nvSpPr>
        <p:spPr bwMode="auto">
          <a:xfrm>
            <a:off x="-36512" y="332656"/>
            <a:ext cx="316835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956550" y="6381750"/>
          <a:ext cx="995363" cy="331788"/>
        </p:xfrm>
        <a:graphic>
          <a:graphicData uri="http://schemas.openxmlformats.org/presentationml/2006/ole">
            <p:oleObj spid="_x0000_s6146" name="Image" r:id="rId7" imgW="36000000" imgH="12000000" progId="Photoshop.Image.13">
              <p:embed/>
            </p:oleObj>
          </a:graphicData>
        </a:graphic>
      </p:graphicFrame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992888" cy="122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r>
              <a:rPr lang="el-GR" dirty="0"/>
              <a:t/>
            </a:r>
            <a:br>
              <a:rPr lang="el-GR" dirty="0"/>
            </a:br>
            <a:r>
              <a:rPr lang="el-GR" sz="1200" dirty="0"/>
              <a:t/>
            </a:r>
            <a:br>
              <a:rPr lang="el-GR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l-GR" sz="1100" dirty="0" smtClean="0"/>
              <a:t/>
            </a:r>
            <a:br>
              <a:rPr lang="el-GR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800" dirty="0" smtClean="0"/>
              <a:t>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Ευχαριστώ για την προσοχή σας</a:t>
            </a:r>
            <a:br>
              <a:rPr lang="el-GR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dirty="0"/>
              <a:t/>
            </a:r>
            <a:br>
              <a:rPr lang="el-GR" dirty="0"/>
            </a:br>
            <a:r>
              <a:rPr lang="el-GR" sz="2200" dirty="0"/>
              <a:t/>
            </a:r>
            <a:br>
              <a:rPr lang="el-GR" sz="2200" dirty="0"/>
            </a:br>
            <a:endParaRPr lang="el-GR" sz="2200" dirty="0"/>
          </a:p>
        </p:txBody>
      </p:sp>
      <p:sp>
        <p:nvSpPr>
          <p:cNvPr id="13314" name="11 - TextBox"/>
          <p:cNvSpPr txBox="1">
            <a:spLocks noChangeArrowheads="1"/>
          </p:cNvSpPr>
          <p:nvPr/>
        </p:nvSpPr>
        <p:spPr bwMode="auto">
          <a:xfrm>
            <a:off x="1979613" y="60928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9 - Ορθογώνιο"/>
          <p:cNvSpPr>
            <a:spLocks noChangeArrowheads="1"/>
          </p:cNvSpPr>
          <p:nvPr/>
        </p:nvSpPr>
        <p:spPr bwMode="auto">
          <a:xfrm>
            <a:off x="683568" y="6279406"/>
            <a:ext cx="720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endParaRPr lang="el-GR" sz="12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000">
                <a:cs typeface="Times New Roman" pitchFamily="18" charset="0"/>
              </a:rPr>
              <a:t>        </a:t>
            </a:r>
            <a:endParaRPr lang="el-GR"/>
          </a:p>
        </p:txBody>
      </p:sp>
      <p:sp>
        <p:nvSpPr>
          <p:cNvPr id="13" name="12 - Θέση κειμένου"/>
          <p:cNvSpPr txBox="1">
            <a:spLocks/>
          </p:cNvSpPr>
          <p:nvPr/>
        </p:nvSpPr>
        <p:spPr>
          <a:xfrm>
            <a:off x="1691680" y="1628800"/>
            <a:ext cx="6408738" cy="1366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4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7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>
                <a:latin typeface="+mn-lt"/>
              </a:rPr>
              <a:t/>
            </a:r>
            <a:br>
              <a:rPr lang="el-GR" sz="3200" b="1" dirty="0">
                <a:latin typeface="+mn-lt"/>
              </a:rPr>
            </a:br>
            <a:endParaRPr lang="el-G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457200" y="1772816"/>
            <a:ext cx="8229600" cy="482453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  <p:sp>
        <p:nvSpPr>
          <p:cNvPr id="9" name="2 - Τίτλος"/>
          <p:cNvSpPr txBox="1">
            <a:spLocks/>
          </p:cNvSpPr>
          <p:nvPr/>
        </p:nvSpPr>
        <p:spPr bwMode="auto">
          <a:xfrm>
            <a:off x="-36512" y="332656"/>
            <a:ext cx="316835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/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Δημόσια Κεντρική</a:t>
            </a:r>
          </a:p>
          <a:p>
            <a:pPr lvl="0"/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   </a:t>
            </a:r>
            <a:r>
              <a:rPr lang="el-GR" sz="80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rPr>
              <a:t>Βιβλιοθήκη Μυτιλήνης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603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956550" y="6381750"/>
          <a:ext cx="995363" cy="331788"/>
        </p:xfrm>
        <a:graphic>
          <a:graphicData uri="http://schemas.openxmlformats.org/presentationml/2006/ole">
            <p:oleObj spid="_x0000_s24578" name="Image" r:id="rId4" imgW="36000000" imgH="12000000" progId="Photoshop.Image.13">
              <p:embed/>
            </p:oleObj>
          </a:graphicData>
        </a:graphic>
      </p:graphicFrame>
    </p:spTree>
  </p:cSld>
  <p:clrMapOvr>
    <a:masterClrMapping/>
  </p:clrMapOvr>
  <p:transition spd="slow" advClick="0" advTm="2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101</Words>
  <Application>Microsoft Office PowerPoint</Application>
  <PresentationFormat>Προβολή στην οθόνη (4:3)</PresentationFormat>
  <Paragraphs>115</Paragraphs>
  <Slides>7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Θέμα του Office</vt:lpstr>
      <vt:lpstr>Image</vt:lpstr>
      <vt:lpstr>                 Ψηφιακό αποθετήριο Βιβλιοθήκης  ερευνώ ψηφιοποιώ διασώζω             </vt:lpstr>
      <vt:lpstr>                               </vt:lpstr>
      <vt:lpstr>                               </vt:lpstr>
      <vt:lpstr>                               </vt:lpstr>
      <vt:lpstr>                            </vt:lpstr>
      <vt:lpstr>                            </vt:lpstr>
      <vt:lpstr>                  Ευχαριστώ για την προσοχή σας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                       </dc:title>
  <dc:creator>mblani</dc:creator>
  <cp:lastModifiedBy>Χρήστης01</cp:lastModifiedBy>
  <cp:revision>698</cp:revision>
  <dcterms:created xsi:type="dcterms:W3CDTF">2013-10-21T07:16:50Z</dcterms:created>
  <dcterms:modified xsi:type="dcterms:W3CDTF">2018-02-23T11:10:57Z</dcterms:modified>
</cp:coreProperties>
</file>