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57" r:id="rId3"/>
    <p:sldId id="258" r:id="rId4"/>
    <p:sldId id="316" r:id="rId5"/>
    <p:sldId id="317" r:id="rId6"/>
    <p:sldId id="259" r:id="rId7"/>
    <p:sldId id="260" r:id="rId8"/>
    <p:sldId id="261" r:id="rId9"/>
    <p:sldId id="274" r:id="rId10"/>
    <p:sldId id="273" r:id="rId11"/>
    <p:sldId id="263" r:id="rId12"/>
    <p:sldId id="264" r:id="rId13"/>
    <p:sldId id="265" r:id="rId14"/>
    <p:sldId id="266" r:id="rId15"/>
    <p:sldId id="267" r:id="rId16"/>
    <p:sldId id="285" r:id="rId17"/>
    <p:sldId id="286" r:id="rId18"/>
    <p:sldId id="287" r:id="rId19"/>
    <p:sldId id="320" r:id="rId20"/>
    <p:sldId id="298" r:id="rId21"/>
    <p:sldId id="300" r:id="rId22"/>
    <p:sldId id="301" r:id="rId23"/>
    <p:sldId id="314" r:id="rId24"/>
    <p:sldId id="315" r:id="rId25"/>
    <p:sldId id="318" r:id="rId26"/>
    <p:sldId id="321" r:id="rId27"/>
    <p:sldId id="322" r:id="rId28"/>
    <p:sldId id="323" r:id="rId29"/>
    <p:sldId id="319" r:id="rId30"/>
    <p:sldId id="270" r:id="rId31"/>
    <p:sldId id="271" r:id="rId3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927D74-A362-45AF-A8CE-B90920EF6D5F}" type="datetimeFigureOut">
              <a:rPr lang="el-GR" smtClean="0"/>
              <a:t>8/3/2018</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3BCC2A-733E-4D1D-B09E-D31E409DC5F3}" type="slidenum">
              <a:rPr lang="el-GR" smtClean="0"/>
              <a:t>‹#›</a:t>
            </a:fld>
            <a:endParaRPr lang="el-GR"/>
          </a:p>
        </p:txBody>
      </p:sp>
    </p:spTree>
    <p:extLst>
      <p:ext uri="{BB962C8B-B14F-4D97-AF65-F5344CB8AC3E}">
        <p14:creationId xmlns:p14="http://schemas.microsoft.com/office/powerpoint/2010/main" val="1260436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7" name="Ισοσκελές τρίγωνο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Τίτλος 7"/>
          <p:cNvSpPr>
            <a:spLocks noGrp="1"/>
          </p:cNvSpPr>
          <p:nvPr>
            <p:ph type="ctrTitle"/>
          </p:nvPr>
        </p:nvSpPr>
        <p:spPr>
          <a:xfrm>
            <a:off x="540544" y="776288"/>
            <a:ext cx="8062912" cy="1470025"/>
          </a:xfrm>
        </p:spPr>
        <p:txBody>
          <a:bodyPr anchor="b">
            <a:normAutofit/>
          </a:bodyPr>
          <a:lstStyle>
            <a:lvl1pPr algn="r">
              <a:defRPr sz="4400"/>
            </a:lvl1pPr>
          </a:lstStyle>
          <a:p>
            <a:r>
              <a:rPr kumimoji="0" lang="el-GR" smtClean="0"/>
              <a:t>Στυλ κύριου τίτλου</a:t>
            </a:r>
            <a:endParaRPr kumimoji="0" lang="en-US"/>
          </a:p>
        </p:txBody>
      </p:sp>
      <p:sp>
        <p:nvSpPr>
          <p:cNvPr id="9" name="Υπότιτλος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Στυλ κύριου υπότιτλου</a:t>
            </a:r>
            <a:endParaRPr kumimoji="0" lang="en-US"/>
          </a:p>
        </p:txBody>
      </p:sp>
      <p:sp>
        <p:nvSpPr>
          <p:cNvPr id="28" name="Θέση ημερομηνίας 27"/>
          <p:cNvSpPr>
            <a:spLocks noGrp="1"/>
          </p:cNvSpPr>
          <p:nvPr>
            <p:ph type="dt" sz="half" idx="10"/>
          </p:nvPr>
        </p:nvSpPr>
        <p:spPr>
          <a:xfrm>
            <a:off x="1371600" y="6012656"/>
            <a:ext cx="5791200" cy="365125"/>
          </a:xfrm>
        </p:spPr>
        <p:txBody>
          <a:bodyPr tIns="0" bIns="0" anchor="t"/>
          <a:lstStyle>
            <a:lvl1pPr algn="r">
              <a:defRPr sz="1000"/>
            </a:lvl1pPr>
          </a:lstStyle>
          <a:p>
            <a:fld id="{C98B7141-EF06-412C-AD25-273A877F535F}" type="datetime1">
              <a:rPr lang="el-GR" smtClean="0"/>
              <a:t>8/3/2018</a:t>
            </a:fld>
            <a:endParaRPr lang="el-GR"/>
          </a:p>
        </p:txBody>
      </p:sp>
      <p:sp>
        <p:nvSpPr>
          <p:cNvPr id="17" name="Θέση υποσέλιδου 16"/>
          <p:cNvSpPr>
            <a:spLocks noGrp="1"/>
          </p:cNvSpPr>
          <p:nvPr>
            <p:ph type="ftr" sz="quarter" idx="11"/>
          </p:nvPr>
        </p:nvSpPr>
        <p:spPr>
          <a:xfrm>
            <a:off x="1371600" y="5650704"/>
            <a:ext cx="5791200" cy="365125"/>
          </a:xfrm>
        </p:spPr>
        <p:txBody>
          <a:bodyPr tIns="0" bIns="0" anchor="b"/>
          <a:lstStyle>
            <a:lvl1pPr algn="r">
              <a:defRPr sz="1100"/>
            </a:lvl1pPr>
          </a:lstStyle>
          <a:p>
            <a:endParaRPr lang="el-GR"/>
          </a:p>
        </p:txBody>
      </p:sp>
      <p:sp>
        <p:nvSpPr>
          <p:cNvPr id="29" name="Θέση αριθμού διαφάνειας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26B13C8A-402F-4DA1-839F-B3382551A3BD}"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5CF85330-8123-48C4-A1B2-307921576D71}" type="datetime1">
              <a:rPr lang="el-GR" smtClean="0"/>
              <a:t>8/3/2018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6B13C8A-402F-4DA1-839F-B3382551A3BD}"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781800" y="381000"/>
            <a:ext cx="1905000" cy="5486400"/>
          </a:xfrm>
        </p:spPr>
        <p:txBody>
          <a:bodyPr vert="eaVert"/>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a:xfrm>
            <a:off x="457200" y="381000"/>
            <a:ext cx="6248400" cy="5486400"/>
          </a:xfrm>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EB88F8D9-3608-4554-AECD-4AA85034CC38}" type="datetime1">
              <a:rPr lang="el-GR" smtClean="0"/>
              <a:t>8/3/2018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6B13C8A-402F-4DA1-839F-B3382551A3BD}"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67494"/>
            <a:ext cx="8229600" cy="1399032"/>
          </a:xfrm>
        </p:spPr>
        <p:txBody>
          <a:bodyPr/>
          <a:lstStyle/>
          <a:p>
            <a:r>
              <a:rPr kumimoji="0" lang="el-GR" smtClean="0"/>
              <a:t>Στυλ κύριου τίτλου</a:t>
            </a:r>
            <a:endParaRPr kumimoji="0" lang="en-US"/>
          </a:p>
        </p:txBody>
      </p:sp>
      <p:sp>
        <p:nvSpPr>
          <p:cNvPr id="3" name="Θέση περιεχομένου 2"/>
          <p:cNvSpPr>
            <a:spLocks noGrp="1"/>
          </p:cNvSpPr>
          <p:nvPr>
            <p:ph idx="1"/>
          </p:nvPr>
        </p:nvSpPr>
        <p:spPr>
          <a:xfrm>
            <a:off x="457200" y="1882808"/>
            <a:ext cx="8229600" cy="45720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a:xfrm>
            <a:off x="4791456" y="6480048"/>
            <a:ext cx="2133600" cy="301752"/>
          </a:xfrm>
        </p:spPr>
        <p:txBody>
          <a:bodyPr/>
          <a:lstStyle/>
          <a:p>
            <a:fld id="{DBE12E30-C673-4635-88E7-38D8D5B2C54E}" type="datetime1">
              <a:rPr lang="el-GR" smtClean="0"/>
              <a:t>8/3/2018</a:t>
            </a:fld>
            <a:endParaRPr lang="el-GR"/>
          </a:p>
        </p:txBody>
      </p:sp>
      <p:sp>
        <p:nvSpPr>
          <p:cNvPr id="5" name="Θέση υποσέλιδου 4"/>
          <p:cNvSpPr>
            <a:spLocks noGrp="1"/>
          </p:cNvSpPr>
          <p:nvPr>
            <p:ph type="ftr" sz="quarter" idx="11"/>
          </p:nvPr>
        </p:nvSpPr>
        <p:spPr>
          <a:xfrm>
            <a:off x="457200" y="6480969"/>
            <a:ext cx="4260056" cy="300831"/>
          </a:xfrm>
        </p:spPr>
        <p:txBody>
          <a:bodyPr/>
          <a:lstStyle/>
          <a:p>
            <a:endParaRPr lang="el-GR"/>
          </a:p>
        </p:txBody>
      </p:sp>
      <p:sp>
        <p:nvSpPr>
          <p:cNvPr id="6" name="Θέση αριθμού διαφάνειας 5"/>
          <p:cNvSpPr>
            <a:spLocks noGrp="1"/>
          </p:cNvSpPr>
          <p:nvPr>
            <p:ph type="sldNum" sz="quarter" idx="12"/>
          </p:nvPr>
        </p:nvSpPr>
        <p:spPr/>
        <p:txBody>
          <a:bodyPr/>
          <a:lstStyle/>
          <a:p>
            <a:fld id="{26B13C8A-402F-4DA1-839F-B3382551A3BD}"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2">
        <a:schemeClr val="bg1"/>
      </p:bgRef>
    </p:bg>
    <p:spTree>
      <p:nvGrpSpPr>
        <p:cNvPr id="1" name=""/>
        <p:cNvGrpSpPr/>
        <p:nvPr/>
      </p:nvGrpSpPr>
      <p:grpSpPr>
        <a:xfrm>
          <a:off x="0" y="0"/>
          <a:ext cx="0" cy="0"/>
          <a:chOff x="0" y="0"/>
          <a:chExt cx="0" cy="0"/>
        </a:xfrm>
      </p:grpSpPr>
      <p:sp>
        <p:nvSpPr>
          <p:cNvPr id="9" name="Ορθογώνιο τρίγωνο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Ισοσκελές τρίγωνο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Θέση ημερομηνίας 3"/>
          <p:cNvSpPr>
            <a:spLocks noGrp="1"/>
          </p:cNvSpPr>
          <p:nvPr>
            <p:ph type="dt" sz="half" idx="10"/>
          </p:nvPr>
        </p:nvSpPr>
        <p:spPr>
          <a:xfrm>
            <a:off x="6955632" y="6477000"/>
            <a:ext cx="2133600" cy="304800"/>
          </a:xfrm>
        </p:spPr>
        <p:txBody>
          <a:bodyPr/>
          <a:lstStyle/>
          <a:p>
            <a:fld id="{6914402F-A2D0-4386-8733-6594BBBD3275}" type="datetime1">
              <a:rPr lang="el-GR" smtClean="0"/>
              <a:t>8/3/2018</a:t>
            </a:fld>
            <a:endParaRPr lang="el-GR"/>
          </a:p>
        </p:txBody>
      </p:sp>
      <p:sp>
        <p:nvSpPr>
          <p:cNvPr id="5" name="Θέση υποσέλιδου 4"/>
          <p:cNvSpPr>
            <a:spLocks noGrp="1"/>
          </p:cNvSpPr>
          <p:nvPr>
            <p:ph type="ftr" sz="quarter" idx="11"/>
          </p:nvPr>
        </p:nvSpPr>
        <p:spPr>
          <a:xfrm>
            <a:off x="2619376" y="6480969"/>
            <a:ext cx="4260056" cy="300831"/>
          </a:xfrm>
        </p:spPr>
        <p:txBody>
          <a:bodyPr/>
          <a:lstStyle/>
          <a:p>
            <a:endParaRPr lang="el-GR"/>
          </a:p>
        </p:txBody>
      </p:sp>
      <p:sp>
        <p:nvSpPr>
          <p:cNvPr id="6" name="Θέση αριθμού διαφάνειας 5"/>
          <p:cNvSpPr>
            <a:spLocks noGrp="1"/>
          </p:cNvSpPr>
          <p:nvPr>
            <p:ph type="sldNum" sz="quarter" idx="12"/>
          </p:nvPr>
        </p:nvSpPr>
        <p:spPr>
          <a:xfrm>
            <a:off x="8451056" y="809624"/>
            <a:ext cx="502920" cy="300831"/>
          </a:xfrm>
        </p:spPr>
        <p:txBody>
          <a:bodyPr/>
          <a:lstStyle/>
          <a:p>
            <a:fld id="{26B13C8A-402F-4DA1-839F-B3382551A3BD}" type="slidenum">
              <a:rPr lang="el-GR" smtClean="0"/>
              <a:t>‹#›</a:t>
            </a:fld>
            <a:endParaRPr lang="el-GR"/>
          </a:p>
        </p:txBody>
      </p:sp>
      <p:cxnSp>
        <p:nvCxnSpPr>
          <p:cNvPr id="11" name="Ευθεία γραμμή σύνδεσης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Ευθεία γραμμή σύνδεσης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Τίτλος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Στυλ υποδείγματος κειμένου</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marL="0" algn="l">
              <a:defRPr/>
            </a:lvl1pPr>
          </a:lstStyle>
          <a:p>
            <a:r>
              <a:rPr kumimoji="0" lang="el-GR" smtClean="0"/>
              <a:t>Στυλ κύριου τίτλου</a:t>
            </a:r>
            <a:endParaRPr kumimoji="0" lang="en-US"/>
          </a:p>
        </p:txBody>
      </p:sp>
      <p:sp>
        <p:nvSpPr>
          <p:cNvPr id="3" name="Θέση περιεχομένου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περιεχομένου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Θέση ημερομηνίας 4"/>
          <p:cNvSpPr>
            <a:spLocks noGrp="1"/>
          </p:cNvSpPr>
          <p:nvPr>
            <p:ph type="dt" sz="half" idx="10"/>
          </p:nvPr>
        </p:nvSpPr>
        <p:spPr>
          <a:xfrm>
            <a:off x="4791456" y="6480969"/>
            <a:ext cx="2133600" cy="301752"/>
          </a:xfrm>
        </p:spPr>
        <p:txBody>
          <a:bodyPr/>
          <a:lstStyle/>
          <a:p>
            <a:fld id="{5C899E34-6AFA-406D-8FFB-0B450303A3E4}" type="datetime1">
              <a:rPr lang="el-GR" smtClean="0"/>
              <a:t>8/3/2018</a:t>
            </a:fld>
            <a:endParaRPr lang="el-GR"/>
          </a:p>
        </p:txBody>
      </p:sp>
      <p:sp>
        <p:nvSpPr>
          <p:cNvPr id="6" name="Θέση υποσέλιδου 5"/>
          <p:cNvSpPr>
            <a:spLocks noGrp="1"/>
          </p:cNvSpPr>
          <p:nvPr>
            <p:ph type="ftr" sz="quarter" idx="11"/>
          </p:nvPr>
        </p:nvSpPr>
        <p:spPr>
          <a:xfrm>
            <a:off x="457200" y="6480969"/>
            <a:ext cx="4260056" cy="301752"/>
          </a:xfrm>
        </p:spPr>
        <p:txBody>
          <a:bodyPr/>
          <a:lstStyle/>
          <a:p>
            <a:endParaRPr lang="el-GR"/>
          </a:p>
        </p:txBody>
      </p:sp>
      <p:sp>
        <p:nvSpPr>
          <p:cNvPr id="7" name="Θέση αριθμού διαφάνειας 6"/>
          <p:cNvSpPr>
            <a:spLocks noGrp="1"/>
          </p:cNvSpPr>
          <p:nvPr>
            <p:ph type="sldNum" sz="quarter" idx="12"/>
          </p:nvPr>
        </p:nvSpPr>
        <p:spPr>
          <a:xfrm>
            <a:off x="7589520" y="6480969"/>
            <a:ext cx="502920" cy="301752"/>
          </a:xfrm>
        </p:spPr>
        <p:txBody>
          <a:bodyPr/>
          <a:lstStyle/>
          <a:p>
            <a:fld id="{26B13C8A-402F-4DA1-839F-B3382551A3BD}"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2">
        <a:schemeClr val="bg2"/>
      </p:bgRef>
    </p:bg>
    <p:spTree>
      <p:nvGrpSpPr>
        <p:cNvPr id="1" name=""/>
        <p:cNvGrpSpPr/>
        <p:nvPr/>
      </p:nvGrpSpPr>
      <p:grpSpPr>
        <a:xfrm>
          <a:off x="0" y="0"/>
          <a:ext cx="0" cy="0"/>
          <a:chOff x="0" y="0"/>
          <a:chExt cx="0" cy="0"/>
        </a:xfrm>
      </p:grpSpPr>
      <p:sp>
        <p:nvSpPr>
          <p:cNvPr id="2" name="Τίτλος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4" name="Θέση κειμένου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5" name="Θέση περιεχομένου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Θέση περιεχομένου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Θέση ημερομηνίας 6"/>
          <p:cNvSpPr>
            <a:spLocks noGrp="1"/>
          </p:cNvSpPr>
          <p:nvPr>
            <p:ph type="dt" sz="half" idx="10"/>
          </p:nvPr>
        </p:nvSpPr>
        <p:spPr>
          <a:xfrm>
            <a:off x="4791456" y="6480969"/>
            <a:ext cx="2130552" cy="301752"/>
          </a:xfrm>
        </p:spPr>
        <p:txBody>
          <a:bodyPr/>
          <a:lstStyle/>
          <a:p>
            <a:fld id="{99374B26-1D76-4081-91B8-542136841CDA}" type="datetime1">
              <a:rPr lang="el-GR" smtClean="0"/>
              <a:t>8/3/2018</a:t>
            </a:fld>
            <a:endParaRPr lang="el-GR"/>
          </a:p>
        </p:txBody>
      </p:sp>
      <p:sp>
        <p:nvSpPr>
          <p:cNvPr id="8" name="Θέση υποσέλιδου 7"/>
          <p:cNvSpPr>
            <a:spLocks noGrp="1"/>
          </p:cNvSpPr>
          <p:nvPr>
            <p:ph type="ftr" sz="quarter" idx="11"/>
          </p:nvPr>
        </p:nvSpPr>
        <p:spPr>
          <a:xfrm>
            <a:off x="457200" y="6480969"/>
            <a:ext cx="4261104" cy="301752"/>
          </a:xfrm>
        </p:spPr>
        <p:txBody>
          <a:bodyPr/>
          <a:lstStyle/>
          <a:p>
            <a:endParaRPr lang="el-GR"/>
          </a:p>
        </p:txBody>
      </p:sp>
      <p:sp>
        <p:nvSpPr>
          <p:cNvPr id="9" name="Θέση αριθμού διαφάνειας 8"/>
          <p:cNvSpPr>
            <a:spLocks noGrp="1"/>
          </p:cNvSpPr>
          <p:nvPr>
            <p:ph type="sldNum" sz="quarter" idx="12"/>
          </p:nvPr>
        </p:nvSpPr>
        <p:spPr>
          <a:xfrm>
            <a:off x="7589520" y="6483096"/>
            <a:ext cx="502920" cy="301752"/>
          </a:xfrm>
        </p:spPr>
        <p:txBody>
          <a:bodyPr/>
          <a:lstStyle>
            <a:lvl1pPr algn="ctr">
              <a:defRPr/>
            </a:lvl1pPr>
          </a:lstStyle>
          <a:p>
            <a:fld id="{26B13C8A-402F-4DA1-839F-B3382551A3BD}" type="slidenum">
              <a:rPr lang="el-GR" smtClean="0"/>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lvl1pPr>
          </a:lstStyle>
          <a:p>
            <a:r>
              <a:rPr kumimoji="0" lang="el-GR" smtClean="0"/>
              <a:t>Στυλ κύριου τίτλου</a:t>
            </a:r>
            <a:endParaRPr kumimoji="0" lang="en-US"/>
          </a:p>
        </p:txBody>
      </p:sp>
      <p:sp>
        <p:nvSpPr>
          <p:cNvPr id="3" name="Θέση ημερομηνίας 2"/>
          <p:cNvSpPr>
            <a:spLocks noGrp="1"/>
          </p:cNvSpPr>
          <p:nvPr>
            <p:ph type="dt" sz="half" idx="10"/>
          </p:nvPr>
        </p:nvSpPr>
        <p:spPr/>
        <p:txBody>
          <a:bodyPr/>
          <a:lstStyle/>
          <a:p>
            <a:fld id="{38C799EC-8497-4CCF-8B3D-7FEB2800EA6A}" type="datetime1">
              <a:rPr lang="el-GR" smtClean="0"/>
              <a:t>8/3/2018</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26B13C8A-402F-4DA1-839F-B3382551A3BD}"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a:xfrm>
            <a:off x="4791456" y="6480969"/>
            <a:ext cx="2133600" cy="301752"/>
          </a:xfrm>
        </p:spPr>
        <p:txBody>
          <a:bodyPr/>
          <a:lstStyle/>
          <a:p>
            <a:fld id="{B1AC022A-AAC0-4AD9-A4D3-E554C1CFEDCC}" type="datetime1">
              <a:rPr lang="el-GR" smtClean="0"/>
              <a:t>8/3/2018</a:t>
            </a:fld>
            <a:endParaRPr lang="el-GR"/>
          </a:p>
        </p:txBody>
      </p:sp>
      <p:sp>
        <p:nvSpPr>
          <p:cNvPr id="3" name="Θέση υποσέλιδου 2"/>
          <p:cNvSpPr>
            <a:spLocks noGrp="1"/>
          </p:cNvSpPr>
          <p:nvPr>
            <p:ph type="ftr" sz="quarter" idx="11"/>
          </p:nvPr>
        </p:nvSpPr>
        <p:spPr>
          <a:xfrm>
            <a:off x="457200" y="6481890"/>
            <a:ext cx="4260056" cy="300831"/>
          </a:xfrm>
        </p:spPr>
        <p:txBody>
          <a:bodyPr/>
          <a:lstStyle/>
          <a:p>
            <a:endParaRPr lang="el-GR"/>
          </a:p>
        </p:txBody>
      </p:sp>
      <p:sp>
        <p:nvSpPr>
          <p:cNvPr id="4" name="Θέση αριθμού διαφάνειας 3"/>
          <p:cNvSpPr>
            <a:spLocks noGrp="1"/>
          </p:cNvSpPr>
          <p:nvPr>
            <p:ph type="sldNum" sz="quarter" idx="12"/>
          </p:nvPr>
        </p:nvSpPr>
        <p:spPr>
          <a:xfrm>
            <a:off x="7589520" y="6480969"/>
            <a:ext cx="502920" cy="301752"/>
          </a:xfrm>
        </p:spPr>
        <p:txBody>
          <a:bodyPr/>
          <a:lstStyle/>
          <a:p>
            <a:fld id="{26B13C8A-402F-4DA1-839F-B3382551A3BD}"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2">
        <a:schemeClr val="bg2"/>
      </p:bgRef>
    </p:bg>
    <p:spTree>
      <p:nvGrpSpPr>
        <p:cNvPr id="1" name=""/>
        <p:cNvGrpSpPr/>
        <p:nvPr/>
      </p:nvGrpSpPr>
      <p:grpSpPr>
        <a:xfrm>
          <a:off x="0" y="0"/>
          <a:ext cx="0" cy="0"/>
          <a:chOff x="0" y="0"/>
          <a:chExt cx="0" cy="0"/>
        </a:xfrm>
      </p:grpSpPr>
      <p:sp>
        <p:nvSpPr>
          <p:cNvPr id="2" name="Τίτλος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l-GR" smtClean="0"/>
              <a:t>Στυλ κύριου τίτλου</a:t>
            </a:r>
            <a:endParaRPr kumimoji="0" lang="en-US"/>
          </a:p>
        </p:txBody>
      </p:sp>
      <p:sp>
        <p:nvSpPr>
          <p:cNvPr id="3" name="Θέση κειμένου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Στυλ υποδείγματος κειμένου</a:t>
            </a:r>
          </a:p>
        </p:txBody>
      </p:sp>
      <p:sp>
        <p:nvSpPr>
          <p:cNvPr id="4" name="Θέση περιεχομένου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Θέση ημερομηνίας 4"/>
          <p:cNvSpPr>
            <a:spLocks noGrp="1"/>
          </p:cNvSpPr>
          <p:nvPr>
            <p:ph type="dt" sz="half" idx="10"/>
          </p:nvPr>
        </p:nvSpPr>
        <p:spPr>
          <a:xfrm>
            <a:off x="6278976" y="6556248"/>
            <a:ext cx="2133600" cy="301752"/>
          </a:xfrm>
        </p:spPr>
        <p:txBody>
          <a:bodyPr/>
          <a:lstStyle>
            <a:lvl1pPr>
              <a:defRPr sz="900"/>
            </a:lvl1pPr>
          </a:lstStyle>
          <a:p>
            <a:fld id="{F52FF2AC-9930-4DE8-95B8-94A51775CC7D}" type="datetime1">
              <a:rPr lang="el-GR" smtClean="0"/>
              <a:t>8/3/2018</a:t>
            </a:fld>
            <a:endParaRPr lang="el-GR"/>
          </a:p>
        </p:txBody>
      </p:sp>
      <p:sp>
        <p:nvSpPr>
          <p:cNvPr id="6" name="Θέση υποσέλιδου 5"/>
          <p:cNvSpPr>
            <a:spLocks noGrp="1"/>
          </p:cNvSpPr>
          <p:nvPr>
            <p:ph type="ftr" sz="quarter" idx="11"/>
          </p:nvPr>
        </p:nvSpPr>
        <p:spPr>
          <a:xfrm>
            <a:off x="1135856" y="6556248"/>
            <a:ext cx="5143120" cy="301752"/>
          </a:xfrm>
        </p:spPr>
        <p:txBody>
          <a:bodyPr/>
          <a:lstStyle>
            <a:lvl1pPr>
              <a:defRPr sz="900"/>
            </a:lvl1pPr>
          </a:lstStyle>
          <a:p>
            <a:endParaRPr lang="el-GR"/>
          </a:p>
        </p:txBody>
      </p:sp>
      <p:sp>
        <p:nvSpPr>
          <p:cNvPr id="7" name="Θέση αριθμού διαφάνειας 6"/>
          <p:cNvSpPr>
            <a:spLocks noGrp="1"/>
          </p:cNvSpPr>
          <p:nvPr>
            <p:ph type="sldNum" sz="quarter" idx="12"/>
          </p:nvPr>
        </p:nvSpPr>
        <p:spPr>
          <a:xfrm>
            <a:off x="8410576" y="6556248"/>
            <a:ext cx="502920" cy="301752"/>
          </a:xfrm>
        </p:spPr>
        <p:txBody>
          <a:bodyPr/>
          <a:lstStyle>
            <a:lvl1pPr>
              <a:defRPr sz="900"/>
            </a:lvl1pPr>
          </a:lstStyle>
          <a:p>
            <a:fld id="{26B13C8A-402F-4DA1-839F-B3382551A3BD}" type="slidenum">
              <a:rPr lang="el-GR" smtClean="0"/>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1"/>
      </p:bgRef>
    </p:bg>
    <p:spTree>
      <p:nvGrpSpPr>
        <p:cNvPr id="1" name=""/>
        <p:cNvGrpSpPr/>
        <p:nvPr/>
      </p:nvGrpSpPr>
      <p:grpSpPr>
        <a:xfrm>
          <a:off x="0" y="0"/>
          <a:ext cx="0" cy="0"/>
          <a:chOff x="0" y="0"/>
          <a:chExt cx="0" cy="0"/>
        </a:xfrm>
      </p:grpSpPr>
      <p:sp>
        <p:nvSpPr>
          <p:cNvPr id="2" name="Τίτλος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l-GR" smtClean="0"/>
              <a:t>Στυλ κύριου τίτλου</a:t>
            </a:r>
            <a:endParaRPr kumimoji="0" lang="en-US"/>
          </a:p>
        </p:txBody>
      </p:sp>
      <p:sp>
        <p:nvSpPr>
          <p:cNvPr id="3" name="Θέση εικόνας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Θέση κειμένου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l-GR" smtClean="0"/>
              <a:t>Στυλ υποδείγματος κειμένου</a:t>
            </a:r>
          </a:p>
        </p:txBody>
      </p:sp>
      <p:sp>
        <p:nvSpPr>
          <p:cNvPr id="5" name="Θέση ημερομηνίας 4"/>
          <p:cNvSpPr>
            <a:spLocks noGrp="1"/>
          </p:cNvSpPr>
          <p:nvPr>
            <p:ph type="dt" sz="half" idx="10"/>
          </p:nvPr>
        </p:nvSpPr>
        <p:spPr>
          <a:xfrm>
            <a:off x="6108192" y="6556248"/>
            <a:ext cx="2103120" cy="301752"/>
          </a:xfrm>
        </p:spPr>
        <p:txBody>
          <a:bodyPr/>
          <a:lstStyle>
            <a:lvl1pPr>
              <a:defRPr sz="900"/>
            </a:lvl1pPr>
          </a:lstStyle>
          <a:p>
            <a:fld id="{0010CC63-EBE4-4D8F-8565-F29270473DC5}" type="datetime1">
              <a:rPr lang="el-GR" smtClean="0"/>
              <a:t>8/3/2018</a:t>
            </a:fld>
            <a:endParaRPr lang="el-GR"/>
          </a:p>
        </p:txBody>
      </p:sp>
      <p:sp>
        <p:nvSpPr>
          <p:cNvPr id="6" name="Θέση υποσέλιδου 5"/>
          <p:cNvSpPr>
            <a:spLocks noGrp="1"/>
          </p:cNvSpPr>
          <p:nvPr>
            <p:ph type="ftr" sz="quarter" idx="11"/>
          </p:nvPr>
        </p:nvSpPr>
        <p:spPr>
          <a:xfrm>
            <a:off x="1170432" y="6557169"/>
            <a:ext cx="4948072" cy="301752"/>
          </a:xfrm>
        </p:spPr>
        <p:txBody>
          <a:bodyPr/>
          <a:lstStyle>
            <a:lvl1pPr>
              <a:defRPr sz="900"/>
            </a:lvl1pPr>
          </a:lstStyle>
          <a:p>
            <a:endParaRPr lang="el-GR"/>
          </a:p>
        </p:txBody>
      </p:sp>
      <p:sp>
        <p:nvSpPr>
          <p:cNvPr id="7" name="Θέση αριθμού διαφάνειας 6"/>
          <p:cNvSpPr>
            <a:spLocks noGrp="1"/>
          </p:cNvSpPr>
          <p:nvPr>
            <p:ph type="sldNum" sz="quarter" idx="12"/>
          </p:nvPr>
        </p:nvSpPr>
        <p:spPr>
          <a:xfrm>
            <a:off x="8217192" y="6556248"/>
            <a:ext cx="365760" cy="301752"/>
          </a:xfrm>
        </p:spPr>
        <p:txBody>
          <a:bodyPr/>
          <a:lstStyle>
            <a:lvl1pPr algn="ctr">
              <a:defRPr sz="900"/>
            </a:lvl1pPr>
          </a:lstStyle>
          <a:p>
            <a:fld id="{26B13C8A-402F-4DA1-839F-B3382551A3BD}" type="slidenum">
              <a:rPr lang="el-GR" smtClean="0"/>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Ορθογώνιο τρίγωνο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Ευθεία γραμμή σύνδεσης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Ευθεία γραμμή σύνδεσης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Θέση τίτλου 21"/>
          <p:cNvSpPr>
            <a:spLocks noGrp="1"/>
          </p:cNvSpPr>
          <p:nvPr>
            <p:ph type="title"/>
          </p:nvPr>
        </p:nvSpPr>
        <p:spPr>
          <a:xfrm>
            <a:off x="457200" y="267494"/>
            <a:ext cx="8229600" cy="1399032"/>
          </a:xfrm>
          <a:prstGeom prst="rect">
            <a:avLst/>
          </a:prstGeom>
        </p:spPr>
        <p:txBody>
          <a:bodyPr vert="horz" anchor="ctr">
            <a:normAutofit/>
          </a:bodyPr>
          <a:lstStyle/>
          <a:p>
            <a:r>
              <a:rPr kumimoji="0" lang="el-GR" smtClean="0"/>
              <a:t>Στυλ κύριου τίτλου</a:t>
            </a:r>
            <a:endParaRPr kumimoji="0" lang="en-US"/>
          </a:p>
        </p:txBody>
      </p:sp>
      <p:sp>
        <p:nvSpPr>
          <p:cNvPr id="13" name="Θέση κειμένου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Θέση ημερομηνίας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74765BB7-0688-4502-9357-3133E14CEAE1}" type="datetime1">
              <a:rPr lang="el-GR" smtClean="0"/>
              <a:t>8/3/2018</a:t>
            </a:fld>
            <a:endParaRPr lang="el-GR"/>
          </a:p>
        </p:txBody>
      </p:sp>
      <p:sp>
        <p:nvSpPr>
          <p:cNvPr id="3" name="Θέση υποσέλιδου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l-GR"/>
          </a:p>
        </p:txBody>
      </p:sp>
      <p:sp>
        <p:nvSpPr>
          <p:cNvPr id="23" name="Θέση αριθμού διαφάνειας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26B13C8A-402F-4DA1-839F-B3382551A3BD}" type="slidenum">
              <a:rPr lang="el-GR" smtClean="0"/>
              <a:t>‹#›</a:t>
            </a:fld>
            <a:endParaRPr lang="el-G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facebook.com/groups/Opilesvou2017/" TargetMode="External"/><Relationship Id="rId2" Type="http://schemas.openxmlformats.org/officeDocument/2006/relationships/hyperlink" Target="https://opiles.wixsite.com/opile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www.mun.ca/ich/resources/" TargetMode="External"/><Relationship Id="rId3" Type="http://schemas.openxmlformats.org/officeDocument/2006/relationships/hyperlink" Target="http://www.ohs.org.uk/" TargetMode="External"/><Relationship Id="rId7" Type="http://schemas.openxmlformats.org/officeDocument/2006/relationships/hyperlink" Target="http://www.vermontfolklifecenter.org/archive/res_audioequip.htm" TargetMode="External"/><Relationship Id="rId2" Type="http://schemas.openxmlformats.org/officeDocument/2006/relationships/hyperlink" Target="http://iohanet.org/" TargetMode="External"/><Relationship Id="rId1" Type="http://schemas.openxmlformats.org/officeDocument/2006/relationships/slideLayout" Target="../slideLayouts/slideLayout2.xml"/><Relationship Id="rId6" Type="http://schemas.openxmlformats.org/officeDocument/2006/relationships/hyperlink" Target="http://www.oralhistory.org.nz/documents/duddingabstractingguide2008.pdf" TargetMode="External"/><Relationship Id="rId5" Type="http://schemas.openxmlformats.org/officeDocument/2006/relationships/hyperlink" Target="http://www.history.ac.uk/makinghistory/resources/articles/oral_history.html" TargetMode="External"/><Relationship Id="rId4" Type="http://schemas.openxmlformats.org/officeDocument/2006/relationships/hyperlink" Target="http://www.vahs.org.uk/" TargetMode="External"/><Relationship Id="rId9" Type="http://schemas.openxmlformats.org/officeDocument/2006/relationships/hyperlink" Target="http://www.youtube.com/watch?v=jTCzxWt1RQk"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548680"/>
            <a:ext cx="7772400" cy="2115666"/>
          </a:xfrm>
        </p:spPr>
        <p:txBody>
          <a:bodyPr>
            <a:normAutofit/>
          </a:bodyPr>
          <a:lstStyle/>
          <a:p>
            <a:pPr algn="ctr"/>
            <a:r>
              <a:rPr lang="el-GR" b="1" cap="all" dirty="0" err="1">
                <a:ln w="6350">
                  <a:noFill/>
                </a:ln>
                <a:solidFill>
                  <a:srgbClr val="C00000"/>
                </a:solidFill>
                <a:effectLst>
                  <a:outerShdw blurRad="127000" dist="200000" dir="2700000" algn="tl" rotWithShape="0">
                    <a:srgbClr val="000000">
                      <a:alpha val="30000"/>
                    </a:srgbClr>
                  </a:outerShdw>
                </a:effectLst>
                <a:latin typeface="Century Gothic" pitchFamily="34" charset="0"/>
              </a:rPr>
              <a:t>ΠροφορικΗ</a:t>
            </a:r>
            <a:r>
              <a:rPr lang="el-GR" b="1" cap="all" dirty="0">
                <a:ln w="6350">
                  <a:noFill/>
                </a:ln>
                <a:solidFill>
                  <a:srgbClr val="C00000"/>
                </a:solidFill>
                <a:effectLst>
                  <a:outerShdw blurRad="127000" dist="200000" dir="2700000" algn="tl" rotWithShape="0">
                    <a:srgbClr val="000000">
                      <a:alpha val="30000"/>
                    </a:srgbClr>
                  </a:outerShdw>
                </a:effectLst>
                <a:latin typeface="Century Gothic" pitchFamily="34" charset="0"/>
              </a:rPr>
              <a:t> </a:t>
            </a:r>
            <a:r>
              <a:rPr lang="el-GR" b="1" cap="all" dirty="0" err="1">
                <a:ln w="6350">
                  <a:noFill/>
                </a:ln>
                <a:solidFill>
                  <a:srgbClr val="C00000"/>
                </a:solidFill>
                <a:effectLst>
                  <a:outerShdw blurRad="127000" dist="200000" dir="2700000" algn="tl" rotWithShape="0">
                    <a:srgbClr val="000000">
                      <a:alpha val="30000"/>
                    </a:srgbClr>
                  </a:outerShdw>
                </a:effectLst>
                <a:latin typeface="Century Gothic" pitchFamily="34" charset="0"/>
              </a:rPr>
              <a:t>ΙστορΙα</a:t>
            </a:r>
            <a:r>
              <a:rPr lang="el-GR" b="1" cap="all" dirty="0">
                <a:ln w="6350">
                  <a:noFill/>
                </a:ln>
                <a:solidFill>
                  <a:srgbClr val="C00000"/>
                </a:solidFill>
                <a:effectLst>
                  <a:outerShdw blurRad="127000" dist="200000" dir="2700000" algn="tl" rotWithShape="0">
                    <a:srgbClr val="000000">
                      <a:alpha val="30000"/>
                    </a:srgbClr>
                  </a:outerShdw>
                </a:effectLst>
                <a:latin typeface="Century Gothic" pitchFamily="34" charset="0"/>
              </a:rPr>
              <a:t> </a:t>
            </a:r>
            <a:r>
              <a:rPr lang="el-GR" b="1" cap="all" dirty="0" smtClean="0">
                <a:ln w="6350">
                  <a:noFill/>
                </a:ln>
                <a:solidFill>
                  <a:srgbClr val="C00000"/>
                </a:solidFill>
                <a:effectLst>
                  <a:outerShdw blurRad="127000" dist="200000" dir="2700000" algn="tl" rotWithShape="0">
                    <a:srgbClr val="000000">
                      <a:alpha val="30000"/>
                    </a:srgbClr>
                  </a:outerShdw>
                </a:effectLst>
                <a:latin typeface="Century Gothic" pitchFamily="34" charset="0"/>
              </a:rPr>
              <a:t/>
            </a:r>
            <a:br>
              <a:rPr lang="el-GR" b="1" cap="all" dirty="0" smtClean="0">
                <a:ln w="6350">
                  <a:noFill/>
                </a:ln>
                <a:solidFill>
                  <a:srgbClr val="C00000"/>
                </a:solidFill>
                <a:effectLst>
                  <a:outerShdw blurRad="127000" dist="200000" dir="2700000" algn="tl" rotWithShape="0">
                    <a:srgbClr val="000000">
                      <a:alpha val="30000"/>
                    </a:srgbClr>
                  </a:outerShdw>
                </a:effectLst>
                <a:latin typeface="Century Gothic" pitchFamily="34" charset="0"/>
              </a:rPr>
            </a:br>
            <a:r>
              <a:rPr lang="el-GR" b="1" cap="all" dirty="0" smtClean="0">
                <a:ln w="6350">
                  <a:noFill/>
                </a:ln>
                <a:solidFill>
                  <a:srgbClr val="C00000"/>
                </a:solidFill>
                <a:effectLst>
                  <a:outerShdw blurRad="127000" dist="200000" dir="2700000" algn="tl" rotWithShape="0">
                    <a:srgbClr val="000000">
                      <a:alpha val="30000"/>
                    </a:srgbClr>
                  </a:outerShdw>
                </a:effectLst>
                <a:latin typeface="Century Gothic" pitchFamily="34" charset="0"/>
              </a:rPr>
              <a:t>και </a:t>
            </a:r>
            <a:r>
              <a:rPr lang="el-GR" b="1" cap="all" dirty="0" err="1" smtClean="0">
                <a:ln w="6350">
                  <a:noFill/>
                </a:ln>
                <a:solidFill>
                  <a:srgbClr val="C00000"/>
                </a:solidFill>
                <a:effectLst>
                  <a:outerShdw blurRad="127000" dist="200000" dir="2700000" algn="tl" rotWithShape="0">
                    <a:srgbClr val="000000">
                      <a:alpha val="30000"/>
                    </a:srgbClr>
                  </a:outerShdw>
                </a:effectLst>
                <a:latin typeface="Century Gothic" pitchFamily="34" charset="0"/>
              </a:rPr>
              <a:t>εκπαιδευση</a:t>
            </a:r>
            <a:r>
              <a:rPr lang="el-GR" b="1" cap="all" dirty="0">
                <a:ln w="6350">
                  <a:noFill/>
                </a:ln>
                <a:solidFill>
                  <a:srgbClr val="C00000"/>
                </a:solidFill>
                <a:effectLst>
                  <a:outerShdw blurRad="127000" dist="200000" dir="2700000" algn="tl" rotWithShape="0">
                    <a:srgbClr val="000000">
                      <a:alpha val="30000"/>
                    </a:srgbClr>
                  </a:outerShdw>
                </a:effectLst>
                <a:latin typeface="Century Gothic" pitchFamily="34" charset="0"/>
              </a:rPr>
              <a:t/>
            </a:r>
            <a:br>
              <a:rPr lang="el-GR" b="1" cap="all" dirty="0">
                <a:ln w="6350">
                  <a:noFill/>
                </a:ln>
                <a:solidFill>
                  <a:srgbClr val="C00000"/>
                </a:solidFill>
                <a:effectLst>
                  <a:outerShdw blurRad="127000" dist="200000" dir="2700000" algn="tl" rotWithShape="0">
                    <a:srgbClr val="000000">
                      <a:alpha val="30000"/>
                    </a:srgbClr>
                  </a:outerShdw>
                </a:effectLst>
                <a:latin typeface="Century Gothic" pitchFamily="34" charset="0"/>
              </a:rPr>
            </a:br>
            <a:r>
              <a:rPr lang="el-GR" sz="4000" b="1" cap="all" dirty="0" smtClean="0">
                <a:ln w="6350">
                  <a:noFill/>
                </a:ln>
                <a:solidFill>
                  <a:schemeClr val="tx1">
                    <a:lumMod val="95000"/>
                  </a:schemeClr>
                </a:solidFill>
                <a:effectLst>
                  <a:outerShdw blurRad="127000" dist="200000" dir="2700000" algn="tl" rotWithShape="0">
                    <a:srgbClr val="000000">
                      <a:alpha val="30000"/>
                    </a:srgbClr>
                  </a:outerShdw>
                </a:effectLst>
                <a:latin typeface="Century Gothic" pitchFamily="34" charset="0"/>
              </a:rPr>
              <a:t>η</a:t>
            </a:r>
            <a:r>
              <a:rPr lang="en-US" sz="4000" b="1" dirty="0" smtClean="0">
                <a:ln w="6350">
                  <a:noFill/>
                </a:ln>
                <a:solidFill>
                  <a:schemeClr val="tx1">
                    <a:lumMod val="95000"/>
                  </a:schemeClr>
                </a:solidFill>
                <a:effectLst>
                  <a:outerShdw blurRad="127000" dist="200000" dir="2700000" algn="tl" rotWithShape="0">
                    <a:srgbClr val="000000">
                      <a:alpha val="30000"/>
                    </a:srgbClr>
                  </a:outerShdw>
                </a:effectLst>
                <a:latin typeface="Century Gothic" pitchFamily="34" charset="0"/>
              </a:rPr>
              <a:t> </a:t>
            </a:r>
            <a:r>
              <a:rPr lang="el-GR" sz="4000" b="1" i="1" dirty="0" smtClean="0">
                <a:ln w="6350">
                  <a:noFill/>
                </a:ln>
                <a:solidFill>
                  <a:schemeClr val="tx1">
                    <a:lumMod val="95000"/>
                  </a:schemeClr>
                </a:solidFill>
                <a:effectLst>
                  <a:outerShdw blurRad="127000" dist="200000" dir="2700000" algn="tl" rotWithShape="0">
                    <a:srgbClr val="000000">
                      <a:alpha val="30000"/>
                    </a:srgbClr>
                  </a:outerShdw>
                </a:effectLst>
                <a:latin typeface="Century Gothic" pitchFamily="34" charset="0"/>
              </a:rPr>
              <a:t>ιστορία από «τα κάτω»…</a:t>
            </a:r>
            <a:r>
              <a:rPr lang="el-GR" sz="4000" b="1" dirty="0" smtClean="0">
                <a:ln w="6350">
                  <a:noFill/>
                </a:ln>
                <a:solidFill>
                  <a:schemeClr val="tx1">
                    <a:lumMod val="95000"/>
                  </a:schemeClr>
                </a:solidFill>
                <a:effectLst>
                  <a:outerShdw blurRad="127000" dist="200000" dir="2700000" algn="tl" rotWithShape="0">
                    <a:srgbClr val="000000">
                      <a:alpha val="30000"/>
                    </a:srgbClr>
                  </a:outerShdw>
                </a:effectLst>
                <a:latin typeface="Century Gothic" pitchFamily="34" charset="0"/>
              </a:rPr>
              <a:t> </a:t>
            </a:r>
            <a:endParaRPr lang="el-GR" sz="4000" dirty="0">
              <a:solidFill>
                <a:schemeClr val="tx1">
                  <a:lumMod val="95000"/>
                </a:schemeClr>
              </a:solidFill>
              <a:latin typeface="Century Gothic" pitchFamily="34" charset="0"/>
            </a:endParaRPr>
          </a:p>
        </p:txBody>
      </p:sp>
      <p:sp>
        <p:nvSpPr>
          <p:cNvPr id="3" name="Υπότιτλος 2"/>
          <p:cNvSpPr>
            <a:spLocks noGrp="1"/>
          </p:cNvSpPr>
          <p:nvPr>
            <p:ph type="subTitle" idx="1"/>
          </p:nvPr>
        </p:nvSpPr>
        <p:spPr>
          <a:xfrm>
            <a:off x="467544" y="2780928"/>
            <a:ext cx="8062912" cy="3600400"/>
          </a:xfrm>
          <a:ln>
            <a:noFill/>
          </a:ln>
          <a:effectLst>
            <a:glow rad="228600">
              <a:schemeClr val="accent5">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pPr algn="ctr"/>
            <a:endParaRPr lang="el-GR" dirty="0" smtClean="0"/>
          </a:p>
          <a:p>
            <a:endParaRPr lang="el-GR" dirty="0"/>
          </a:p>
          <a:p>
            <a:endParaRPr lang="el-GR" dirty="0" smtClean="0"/>
          </a:p>
          <a:p>
            <a:r>
              <a:rPr lang="el-GR" dirty="0" smtClean="0"/>
              <a:t>Ομάδα Προφορικής Ιστορίας Λέσβου  </a:t>
            </a:r>
            <a:r>
              <a:rPr lang="el-GR" b="1" dirty="0" smtClean="0"/>
              <a:t>Ο.Π.Ι.ΛΕΣ</a:t>
            </a:r>
          </a:p>
          <a:p>
            <a:pPr algn="l"/>
            <a:endParaRPr lang="el-GR" sz="2000" dirty="0" smtClean="0"/>
          </a:p>
          <a:p>
            <a:pPr algn="l"/>
            <a:endParaRPr lang="el-GR" sz="2000" dirty="0" smtClean="0"/>
          </a:p>
          <a:p>
            <a:pPr algn="l"/>
            <a:endParaRPr lang="el-GR" sz="2000" dirty="0"/>
          </a:p>
          <a:p>
            <a:pPr algn="l"/>
            <a:r>
              <a:rPr lang="el-GR" sz="2000" dirty="0" smtClean="0"/>
              <a:t>2018</a:t>
            </a:r>
            <a:endParaRPr lang="el-GR" sz="2000" dirty="0" smtClean="0"/>
          </a:p>
          <a:p>
            <a:endParaRPr lang="el-GR" sz="2000" dirty="0"/>
          </a:p>
          <a:p>
            <a:endParaRPr lang="el-GR" sz="1800" dirty="0"/>
          </a:p>
          <a:p>
            <a:endParaRPr lang="el-GR" dirty="0"/>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9872" y="3119437"/>
            <a:ext cx="2232248" cy="7416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Θέση αριθμού διαφάνειας 3"/>
          <p:cNvSpPr>
            <a:spLocks noGrp="1"/>
          </p:cNvSpPr>
          <p:nvPr>
            <p:ph type="sldNum" sz="quarter" idx="12"/>
          </p:nvPr>
        </p:nvSpPr>
        <p:spPr>
          <a:xfrm>
            <a:off x="8460432" y="6381328"/>
            <a:ext cx="502920" cy="365125"/>
          </a:xfrm>
        </p:spPr>
        <p:txBody>
          <a:bodyPr/>
          <a:lstStyle/>
          <a:p>
            <a:fld id="{26B13C8A-402F-4DA1-839F-B3382551A3BD}" type="slidenum">
              <a:rPr lang="el-GR" smtClean="0"/>
              <a:t>1</a:t>
            </a:fld>
            <a:endParaRPr lang="el-GR" dirty="0"/>
          </a:p>
        </p:txBody>
      </p:sp>
      <p:sp>
        <p:nvSpPr>
          <p:cNvPr id="6" name="Ορθογώνιο 5"/>
          <p:cNvSpPr/>
          <p:nvPr/>
        </p:nvSpPr>
        <p:spPr>
          <a:xfrm>
            <a:off x="4788024" y="5949280"/>
            <a:ext cx="3738524" cy="369332"/>
          </a:xfrm>
          <a:prstGeom prst="rect">
            <a:avLst/>
          </a:prstGeom>
        </p:spPr>
        <p:txBody>
          <a:bodyPr wrap="none">
            <a:spAutoFit/>
          </a:bodyPr>
          <a:lstStyle/>
          <a:p>
            <a:r>
              <a:rPr lang="en-US" dirty="0"/>
              <a:t>https://opiles.wixsite.com/opiles</a:t>
            </a:r>
            <a:endParaRPr lang="el-G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046" y="5584155"/>
            <a:ext cx="74866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3509024"/>
      </p:ext>
    </p:extLst>
  </p:cSld>
  <p:clrMapOvr>
    <a:masterClrMapping/>
  </p:clrMapOvr>
  <mc:AlternateContent xmlns:mc="http://schemas.openxmlformats.org/markup-compatibility/2006" xmlns:p14="http://schemas.microsoft.com/office/powerpoint/2010/main">
    <mc:Choice Requires="p14">
      <p:transition spd="slow" p14:dur="2000" advTm="2915"/>
    </mc:Choice>
    <mc:Fallback xmlns="">
      <p:transition spd="slow" advTm="2915"/>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404664"/>
            <a:ext cx="8229600" cy="641226"/>
          </a:xfrm>
        </p:spPr>
        <p:txBody>
          <a:bodyPr>
            <a:noAutofit/>
          </a:bodyPr>
          <a:lstStyle/>
          <a:p>
            <a:r>
              <a:rPr lang="el-GR" sz="2800" b="1" dirty="0">
                <a:solidFill>
                  <a:srgbClr val="C00000"/>
                </a:solidFill>
              </a:rPr>
              <a:t>Μια «ιστορία από τα κάτω;»</a:t>
            </a:r>
            <a:br>
              <a:rPr lang="el-GR" sz="2800" b="1" dirty="0">
                <a:solidFill>
                  <a:srgbClr val="C00000"/>
                </a:solidFill>
              </a:rPr>
            </a:br>
            <a:endParaRPr lang="el-GR" sz="2800" b="1" dirty="0">
              <a:solidFill>
                <a:srgbClr val="C00000"/>
              </a:solidFill>
            </a:endParaRPr>
          </a:p>
        </p:txBody>
      </p:sp>
      <p:sp>
        <p:nvSpPr>
          <p:cNvPr id="3" name="Θέση περιεχομένου 2"/>
          <p:cNvSpPr>
            <a:spLocks noGrp="1"/>
          </p:cNvSpPr>
          <p:nvPr>
            <p:ph idx="1"/>
          </p:nvPr>
        </p:nvSpPr>
        <p:spPr>
          <a:xfrm>
            <a:off x="259443" y="1353815"/>
            <a:ext cx="8640960" cy="5004048"/>
          </a:xfrm>
        </p:spPr>
        <p:txBody>
          <a:bodyPr>
            <a:normAutofit fontScale="47500" lnSpcReduction="20000"/>
          </a:bodyPr>
          <a:lstStyle/>
          <a:p>
            <a:pPr algn="just">
              <a:lnSpc>
                <a:spcPct val="150000"/>
              </a:lnSpc>
              <a:buClr>
                <a:srgbClr val="C00000"/>
              </a:buClr>
              <a:buFont typeface="Arial" pitchFamily="34" charset="0"/>
              <a:buChar char="•"/>
            </a:pPr>
            <a:r>
              <a:rPr lang="el-GR" sz="2900" dirty="0"/>
              <a:t>Η μνήμη μοιάζει, όπως επισημαίνει η Ρ. Β. </a:t>
            </a:r>
            <a:r>
              <a:rPr lang="el-GR" sz="2900" dirty="0" err="1"/>
              <a:t>Μπουσχότεν</a:t>
            </a:r>
            <a:r>
              <a:rPr lang="el-GR" sz="2900" dirty="0"/>
              <a:t> «πολύ περισσότερο μ’ ένα αεικίνητο ποτάμι, το οποίο έχει σαν σταθερά σημεία την κοίτη (νοητικό υπόστρωμα), την πηγή (αρχική εμπειρία) και την εκβολή (αφήγηση), αλλά που το νερό του ανανεώνεται συνεχώς από εισροές ποικίλης προέλευσης και διοχετεύεται σε πλήθος διακλαδώσεων και παραποτάμων» . (Α. </a:t>
            </a:r>
            <a:r>
              <a:rPr lang="el-GR" sz="2900" dirty="0" err="1"/>
              <a:t>Ρήγος</a:t>
            </a:r>
            <a:r>
              <a:rPr lang="el-GR" sz="2900" dirty="0"/>
              <a:t>, 2007: 21</a:t>
            </a:r>
            <a:r>
              <a:rPr lang="el-GR" sz="2900" dirty="0" smtClean="0"/>
              <a:t>)</a:t>
            </a:r>
          </a:p>
          <a:p>
            <a:pPr>
              <a:lnSpc>
                <a:spcPct val="150000"/>
              </a:lnSpc>
              <a:buClr>
                <a:srgbClr val="C00000"/>
              </a:buClr>
              <a:buFont typeface="Arial" pitchFamily="34" charset="0"/>
              <a:buChar char="•"/>
            </a:pPr>
            <a:endParaRPr lang="el-GR" sz="2900" dirty="0"/>
          </a:p>
          <a:p>
            <a:pPr>
              <a:lnSpc>
                <a:spcPct val="150000"/>
              </a:lnSpc>
              <a:buClr>
                <a:srgbClr val="C00000"/>
              </a:buClr>
              <a:buFont typeface="Arial" pitchFamily="34" charset="0"/>
              <a:buChar char="•"/>
            </a:pPr>
            <a:r>
              <a:rPr lang="el-GR" sz="4400" dirty="0" smtClean="0"/>
              <a:t>Συστηματική </a:t>
            </a:r>
            <a:r>
              <a:rPr lang="el-GR" sz="4400" dirty="0"/>
              <a:t>καταγραφή ανθρώπινων εμπειριών δημιουργία νέων πηγών (στο παρόν με την κουλτούρα του παρελθόντος)</a:t>
            </a:r>
          </a:p>
          <a:p>
            <a:pPr>
              <a:lnSpc>
                <a:spcPct val="150000"/>
              </a:lnSpc>
              <a:buClr>
                <a:srgbClr val="C00000"/>
              </a:buClr>
              <a:buFont typeface="Arial" pitchFamily="34" charset="0"/>
              <a:buChar char="•"/>
            </a:pPr>
            <a:r>
              <a:rPr lang="el-GR" sz="4400" dirty="0"/>
              <a:t>Προσπάθεια επαλήθευσής τους</a:t>
            </a:r>
          </a:p>
          <a:p>
            <a:pPr>
              <a:lnSpc>
                <a:spcPct val="150000"/>
              </a:lnSpc>
              <a:buClr>
                <a:srgbClr val="C00000"/>
              </a:buClr>
              <a:buFont typeface="Arial" pitchFamily="34" charset="0"/>
              <a:buChar char="•"/>
            </a:pPr>
            <a:r>
              <a:rPr lang="el-GR" sz="4400" dirty="0"/>
              <a:t>Ανάλυση των προφορικών μαρτυριών</a:t>
            </a:r>
          </a:p>
          <a:p>
            <a:pPr>
              <a:lnSpc>
                <a:spcPct val="150000"/>
              </a:lnSpc>
              <a:buClr>
                <a:srgbClr val="C00000"/>
              </a:buClr>
              <a:buFont typeface="Arial" pitchFamily="34" charset="0"/>
              <a:buChar char="•"/>
            </a:pPr>
            <a:r>
              <a:rPr lang="el-GR" sz="4400" dirty="0"/>
              <a:t>Τοποθέτηση τους στο ιστορικό πλαίσιο</a:t>
            </a:r>
          </a:p>
          <a:p>
            <a:pPr>
              <a:lnSpc>
                <a:spcPct val="150000"/>
              </a:lnSpc>
              <a:buClr>
                <a:srgbClr val="C00000"/>
              </a:buClr>
              <a:buFont typeface="Arial" pitchFamily="34" charset="0"/>
              <a:buChar char="•"/>
            </a:pPr>
            <a:r>
              <a:rPr lang="el-GR" sz="4400" dirty="0"/>
              <a:t>Το υλικό μένει και για τους ιστορικούς του μέλλοντος</a:t>
            </a:r>
          </a:p>
          <a:p>
            <a:endParaRPr lang="el-GR" dirty="0"/>
          </a:p>
        </p:txBody>
      </p:sp>
      <p:sp>
        <p:nvSpPr>
          <p:cNvPr id="4" name="Θέση αριθμού διαφάνειας 3"/>
          <p:cNvSpPr>
            <a:spLocks noGrp="1"/>
          </p:cNvSpPr>
          <p:nvPr>
            <p:ph type="sldNum" sz="quarter" idx="12"/>
          </p:nvPr>
        </p:nvSpPr>
        <p:spPr>
          <a:xfrm>
            <a:off x="8388424" y="6309320"/>
            <a:ext cx="502920" cy="301752"/>
          </a:xfrm>
        </p:spPr>
        <p:txBody>
          <a:bodyPr/>
          <a:lstStyle/>
          <a:p>
            <a:fld id="{26B13C8A-402F-4DA1-839F-B3382551A3BD}" type="slidenum">
              <a:rPr lang="el-GR" smtClean="0"/>
              <a:t>10</a:t>
            </a:fld>
            <a:endParaRPr lang="el-GR" dirty="0"/>
          </a:p>
        </p:txBody>
      </p:sp>
    </p:spTree>
    <p:extLst>
      <p:ext uri="{BB962C8B-B14F-4D97-AF65-F5344CB8AC3E}">
        <p14:creationId xmlns:p14="http://schemas.microsoft.com/office/powerpoint/2010/main" val="982243329"/>
      </p:ext>
    </p:extLst>
  </p:cSld>
  <p:clrMapOvr>
    <a:masterClrMapping/>
  </p:clrMapOvr>
  <mc:AlternateContent xmlns:mc="http://schemas.openxmlformats.org/markup-compatibility/2006" xmlns:p14="http://schemas.microsoft.com/office/powerpoint/2010/main">
    <mc:Choice Requires="p14">
      <p:transition spd="slow" p14:dur="2000" advTm="6368"/>
    </mc:Choice>
    <mc:Fallback xmlns="">
      <p:transition spd="slow" advTm="6368"/>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93700" y="476672"/>
            <a:ext cx="8229600" cy="6120680"/>
          </a:xfrm>
        </p:spPr>
        <p:txBody>
          <a:bodyPr>
            <a:normAutofit/>
          </a:bodyPr>
          <a:lstStyle/>
          <a:p>
            <a:pPr algn="just">
              <a:buClr>
                <a:srgbClr val="C00000"/>
              </a:buClr>
              <a:buFont typeface="Century Gothic" pitchFamily="34" charset="0"/>
              <a:buChar char="•"/>
            </a:pPr>
            <a:r>
              <a:rPr lang="el-GR" sz="2400" dirty="0" smtClean="0"/>
              <a:t>Η </a:t>
            </a:r>
            <a:r>
              <a:rPr lang="el-GR" sz="2400" dirty="0"/>
              <a:t>ανασύσταση του βιώματος μέσα από τις προφορικές αφηγήσεις, «εξανθρωπίζει» την ιστορία, διερευνώντας παράλληλα την έννοια της υποκειμενικότητας, τη συμπλοκή του πραγματικού με το φανταστικό, του ατομικού με το δημόσιο, της μνήμης με τις ερμηνείες της ιστορίας, της πολιτικής με την καθημερινή ζωή. </a:t>
            </a:r>
            <a:endParaRPr lang="el-GR" sz="2400" dirty="0" smtClean="0"/>
          </a:p>
          <a:p>
            <a:pPr algn="just">
              <a:buClr>
                <a:srgbClr val="C00000"/>
              </a:buClr>
              <a:buFont typeface="Century Gothic" pitchFamily="34" charset="0"/>
              <a:buChar char="•"/>
            </a:pPr>
            <a:endParaRPr lang="el-GR" sz="2400" dirty="0" smtClean="0"/>
          </a:p>
          <a:p>
            <a:pPr algn="just">
              <a:buClr>
                <a:srgbClr val="C00000"/>
              </a:buClr>
              <a:buFont typeface="Century Gothic" pitchFamily="34" charset="0"/>
              <a:buChar char="•"/>
            </a:pPr>
            <a:r>
              <a:rPr lang="el-GR" sz="2400" dirty="0" smtClean="0"/>
              <a:t>Στη </a:t>
            </a:r>
            <a:r>
              <a:rPr lang="el-GR" sz="2400" dirty="0"/>
              <a:t>μνήμη </a:t>
            </a:r>
            <a:r>
              <a:rPr lang="el-GR" sz="2400" dirty="0" smtClean="0"/>
              <a:t>συνυπάρχει </a:t>
            </a:r>
            <a:r>
              <a:rPr lang="el-GR" sz="2400" dirty="0"/>
              <a:t>το πραγματικό και η πρόσληψή του - η βίωση και η </a:t>
            </a:r>
            <a:r>
              <a:rPr lang="el-GR" sz="2400" dirty="0" smtClean="0"/>
              <a:t>ερμηνεία, </a:t>
            </a:r>
            <a:r>
              <a:rPr lang="el-GR" sz="2400" dirty="0"/>
              <a:t>η επιθυμία και η ματαίωση. </a:t>
            </a:r>
            <a:endParaRPr lang="el-GR" sz="2400" dirty="0" smtClean="0"/>
          </a:p>
          <a:p>
            <a:pPr algn="just">
              <a:buClr>
                <a:srgbClr val="C00000"/>
              </a:buClr>
              <a:buFont typeface="Century Gothic" pitchFamily="34" charset="0"/>
              <a:buChar char="•"/>
            </a:pPr>
            <a:endParaRPr lang="el-GR" sz="2400" dirty="0"/>
          </a:p>
          <a:p>
            <a:pPr algn="just">
              <a:buClr>
                <a:srgbClr val="C00000"/>
              </a:buClr>
              <a:buFont typeface="Century Gothic" pitchFamily="34" charset="0"/>
              <a:buChar char="•"/>
            </a:pPr>
            <a:r>
              <a:rPr lang="el-GR" sz="2400" dirty="0" smtClean="0"/>
              <a:t>Οι </a:t>
            </a:r>
            <a:r>
              <a:rPr lang="el-GR" sz="2400" dirty="0"/>
              <a:t>αυτοβιογραφικές αφηγήσεις, ως πράξεις δημοσιοποίησης του προσωπικού, ως διαδικασία μετασχηματισμού του ιδιωτικού σε δημόσιο. </a:t>
            </a:r>
          </a:p>
        </p:txBody>
      </p:sp>
      <p:sp>
        <p:nvSpPr>
          <p:cNvPr id="2" name="Θέση αριθμού διαφάνειας 1"/>
          <p:cNvSpPr>
            <a:spLocks noGrp="1"/>
          </p:cNvSpPr>
          <p:nvPr>
            <p:ph type="sldNum" sz="quarter" idx="12"/>
          </p:nvPr>
        </p:nvSpPr>
        <p:spPr>
          <a:xfrm>
            <a:off x="8388424" y="6381328"/>
            <a:ext cx="502920" cy="301752"/>
          </a:xfrm>
        </p:spPr>
        <p:txBody>
          <a:bodyPr/>
          <a:lstStyle/>
          <a:p>
            <a:fld id="{26B13C8A-402F-4DA1-839F-B3382551A3BD}" type="slidenum">
              <a:rPr lang="el-GR" smtClean="0"/>
              <a:t>11</a:t>
            </a:fld>
            <a:endParaRPr lang="el-GR" dirty="0"/>
          </a:p>
        </p:txBody>
      </p:sp>
    </p:spTree>
    <p:extLst>
      <p:ext uri="{BB962C8B-B14F-4D97-AF65-F5344CB8AC3E}">
        <p14:creationId xmlns:p14="http://schemas.microsoft.com/office/powerpoint/2010/main" val="3717590050"/>
      </p:ext>
    </p:extLst>
  </p:cSld>
  <p:clrMapOvr>
    <a:masterClrMapping/>
  </p:clrMapOvr>
  <mc:AlternateContent xmlns:mc="http://schemas.openxmlformats.org/markup-compatibility/2006" xmlns:p14="http://schemas.microsoft.com/office/powerpoint/2010/main">
    <mc:Choice Requires="p14">
      <p:transition spd="slow" p14:dur="2000" advTm="16612"/>
    </mc:Choice>
    <mc:Fallback xmlns="">
      <p:transition spd="slow" advTm="16612"/>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95536" y="1052736"/>
            <a:ext cx="8229600" cy="5284564"/>
          </a:xfrm>
        </p:spPr>
        <p:txBody>
          <a:bodyPr>
            <a:normAutofit fontScale="70000" lnSpcReduction="20000"/>
          </a:bodyPr>
          <a:lstStyle/>
          <a:p>
            <a:pPr algn="just">
              <a:lnSpc>
                <a:spcPct val="120000"/>
              </a:lnSpc>
              <a:buClr>
                <a:srgbClr val="C00000"/>
              </a:buClr>
              <a:buFont typeface="Arial" pitchFamily="34" charset="0"/>
              <a:buChar char="•"/>
            </a:pPr>
            <a:r>
              <a:rPr lang="el-GR" sz="3400" dirty="0"/>
              <a:t>Στην προφορική ιστορία συμπλέκεται το προσωπικό με το συλλογικό, το ιδιωτικό με το δημόσιο, το υπάρχον με το δέον. Η διαδικασία καταγραφής της γεννά δυνατές συγκρούσεις της μνήμης ¨αφού δεν είμαστε εκείνο που λέμε ότι είμαστε, ούτε λέμε όλα εκείνα που είμαστε</a:t>
            </a:r>
            <a:r>
              <a:rPr lang="el-GR" sz="3400" dirty="0" smtClean="0"/>
              <a:t>¨. (</a:t>
            </a:r>
            <a:r>
              <a:rPr lang="el-GR" sz="3400" dirty="0"/>
              <a:t>L. </a:t>
            </a:r>
            <a:r>
              <a:rPr lang="el-GR" sz="3400" dirty="0" err="1"/>
              <a:t>Passerini</a:t>
            </a:r>
            <a:r>
              <a:rPr lang="el-GR" sz="3400" dirty="0"/>
              <a:t>, 1998:261</a:t>
            </a:r>
            <a:r>
              <a:rPr lang="el-GR" sz="3400" dirty="0" smtClean="0"/>
              <a:t>)</a:t>
            </a:r>
          </a:p>
          <a:p>
            <a:pPr algn="just">
              <a:lnSpc>
                <a:spcPct val="120000"/>
              </a:lnSpc>
              <a:buClr>
                <a:srgbClr val="C00000"/>
              </a:buClr>
              <a:buFont typeface="Arial" pitchFamily="34" charset="0"/>
              <a:buChar char="•"/>
            </a:pPr>
            <a:endParaRPr lang="el-GR" sz="3400" dirty="0"/>
          </a:p>
          <a:p>
            <a:pPr algn="just">
              <a:lnSpc>
                <a:spcPct val="120000"/>
              </a:lnSpc>
              <a:buClr>
                <a:srgbClr val="C00000"/>
              </a:buClr>
              <a:buFont typeface="Arial" pitchFamily="34" charset="0"/>
              <a:buChar char="•"/>
            </a:pPr>
            <a:r>
              <a:rPr lang="el-GR" sz="3400" dirty="0" smtClean="0"/>
              <a:t>Όπως </a:t>
            </a:r>
            <a:r>
              <a:rPr lang="el-GR" sz="3400" dirty="0"/>
              <a:t>αναφέρει ο </a:t>
            </a:r>
            <a:r>
              <a:rPr lang="el-GR" sz="3400" dirty="0" err="1"/>
              <a:t>Maurice</a:t>
            </a:r>
            <a:r>
              <a:rPr lang="el-GR" sz="3400" dirty="0"/>
              <a:t> </a:t>
            </a:r>
            <a:r>
              <a:rPr lang="el-GR" sz="3400" dirty="0" err="1"/>
              <a:t>Halbawachs</a:t>
            </a:r>
            <a:r>
              <a:rPr lang="el-GR" sz="3400" dirty="0"/>
              <a:t>, </a:t>
            </a:r>
            <a:r>
              <a:rPr lang="el-GR" sz="3400" dirty="0" smtClean="0"/>
              <a:t>«</a:t>
            </a:r>
            <a:r>
              <a:rPr lang="el-GR" sz="3400" i="1" dirty="0" smtClean="0"/>
              <a:t>η </a:t>
            </a:r>
            <a:r>
              <a:rPr lang="el-GR" sz="3400" i="1" dirty="0"/>
              <a:t>ιστορία, ως γνώση του παρελθόντος είναι – κυρίως – ίσως και αποκλειστικά – μια κοινωνική κατασκευή που διαμορφώνεται με βάση τα ερωτήματα, τις επιδιώξεις, τις προσδοκίες και τις ανάγκες του </a:t>
            </a:r>
            <a:r>
              <a:rPr lang="el-GR" sz="3400" i="1" dirty="0" smtClean="0"/>
              <a:t>παρόντος». </a:t>
            </a:r>
            <a:endParaRPr lang="el-GR" sz="3400" i="1" dirty="0"/>
          </a:p>
          <a:p>
            <a:endParaRPr lang="el-GR" sz="2800" dirty="0"/>
          </a:p>
        </p:txBody>
      </p:sp>
      <p:sp>
        <p:nvSpPr>
          <p:cNvPr id="2" name="Θέση αριθμού διαφάνειας 1"/>
          <p:cNvSpPr>
            <a:spLocks noGrp="1"/>
          </p:cNvSpPr>
          <p:nvPr>
            <p:ph type="sldNum" sz="quarter" idx="12"/>
          </p:nvPr>
        </p:nvSpPr>
        <p:spPr>
          <a:xfrm>
            <a:off x="8316416" y="6453336"/>
            <a:ext cx="502920" cy="301752"/>
          </a:xfrm>
        </p:spPr>
        <p:txBody>
          <a:bodyPr/>
          <a:lstStyle/>
          <a:p>
            <a:fld id="{26B13C8A-402F-4DA1-839F-B3382551A3BD}" type="slidenum">
              <a:rPr lang="el-GR" smtClean="0"/>
              <a:t>12</a:t>
            </a:fld>
            <a:endParaRPr lang="el-GR" dirty="0"/>
          </a:p>
        </p:txBody>
      </p:sp>
    </p:spTree>
    <p:extLst>
      <p:ext uri="{BB962C8B-B14F-4D97-AF65-F5344CB8AC3E}">
        <p14:creationId xmlns:p14="http://schemas.microsoft.com/office/powerpoint/2010/main" val="79368240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just"/>
            <a:r>
              <a:rPr lang="el-GR" sz="2800" b="1" dirty="0" smtClean="0">
                <a:solidFill>
                  <a:srgbClr val="C00000"/>
                </a:solidFill>
              </a:rPr>
              <a:t>Το τοπικό </a:t>
            </a:r>
            <a:r>
              <a:rPr lang="el-GR" sz="2800" b="1" dirty="0">
                <a:solidFill>
                  <a:srgbClr val="C00000"/>
                </a:solidFill>
              </a:rPr>
              <a:t>(</a:t>
            </a:r>
            <a:r>
              <a:rPr lang="el-GR" sz="2800" b="1" dirty="0" err="1">
                <a:solidFill>
                  <a:srgbClr val="C00000"/>
                </a:solidFill>
              </a:rPr>
              <a:t>local</a:t>
            </a:r>
            <a:r>
              <a:rPr lang="el-GR" sz="2800" b="1" dirty="0">
                <a:solidFill>
                  <a:srgbClr val="C00000"/>
                </a:solidFill>
              </a:rPr>
              <a:t>) απέναντι στο παγκόσμιο (</a:t>
            </a:r>
            <a:r>
              <a:rPr lang="el-GR" sz="2800" b="1" dirty="0" err="1">
                <a:solidFill>
                  <a:srgbClr val="C00000"/>
                </a:solidFill>
              </a:rPr>
              <a:t>global</a:t>
            </a:r>
            <a:r>
              <a:rPr lang="el-GR" sz="2800" b="1" dirty="0">
                <a:solidFill>
                  <a:srgbClr val="C00000"/>
                </a:solidFill>
              </a:rPr>
              <a:t>) μαζί με το όραμα για </a:t>
            </a:r>
            <a:r>
              <a:rPr lang="el-GR" sz="2800" b="1" dirty="0" smtClean="0">
                <a:solidFill>
                  <a:srgbClr val="C00000"/>
                </a:solidFill>
              </a:rPr>
              <a:t>ένα…</a:t>
            </a:r>
            <a:br>
              <a:rPr lang="el-GR" sz="2800" b="1" dirty="0" smtClean="0">
                <a:solidFill>
                  <a:srgbClr val="C00000"/>
                </a:solidFill>
              </a:rPr>
            </a:br>
            <a:r>
              <a:rPr lang="el-GR" sz="2800" b="1" dirty="0" smtClean="0">
                <a:solidFill>
                  <a:srgbClr val="C00000"/>
                </a:solidFill>
              </a:rPr>
              <a:t>«άλλο» </a:t>
            </a:r>
            <a:r>
              <a:rPr lang="el-GR" sz="2800" b="1" dirty="0">
                <a:solidFill>
                  <a:srgbClr val="C00000"/>
                </a:solidFill>
              </a:rPr>
              <a:t>σχολείο </a:t>
            </a:r>
          </a:p>
        </p:txBody>
      </p:sp>
      <p:sp>
        <p:nvSpPr>
          <p:cNvPr id="3" name="Θέση περιεχομένου 2"/>
          <p:cNvSpPr>
            <a:spLocks noGrp="1"/>
          </p:cNvSpPr>
          <p:nvPr>
            <p:ph idx="1"/>
          </p:nvPr>
        </p:nvSpPr>
        <p:spPr/>
        <p:txBody>
          <a:bodyPr>
            <a:normAutofit/>
          </a:bodyPr>
          <a:lstStyle/>
          <a:p>
            <a:pPr algn="just">
              <a:buClr>
                <a:srgbClr val="C00000"/>
              </a:buClr>
              <a:buFont typeface="Arial" pitchFamily="34" charset="0"/>
              <a:buChar char="•"/>
            </a:pPr>
            <a:r>
              <a:rPr lang="el-GR" sz="2400" dirty="0"/>
              <a:t>Οι αφηγήσεις ζωής μπορούν επίσης να μετατραπούν σε ένα προνομιακό εργαλείο </a:t>
            </a:r>
            <a:r>
              <a:rPr lang="el-GR" sz="2400" dirty="0" smtClean="0"/>
              <a:t>ανάλυσης κοινωνικών &amp; ιστορικών αλλαγών.</a:t>
            </a:r>
          </a:p>
          <a:p>
            <a:pPr algn="just">
              <a:buClr>
                <a:srgbClr val="C00000"/>
              </a:buClr>
              <a:buFont typeface="Arial" pitchFamily="34" charset="0"/>
              <a:buChar char="•"/>
            </a:pPr>
            <a:r>
              <a:rPr lang="el-GR" sz="2400" dirty="0" smtClean="0"/>
              <a:t>Η Π.Ι προάγει </a:t>
            </a:r>
            <a:r>
              <a:rPr lang="el-GR" sz="2400" dirty="0"/>
              <a:t>τη συζήτηση και τη συνεργασία.</a:t>
            </a:r>
          </a:p>
          <a:p>
            <a:pPr algn="just">
              <a:buClr>
                <a:srgbClr val="C00000"/>
              </a:buClr>
              <a:buFont typeface="Arial" pitchFamily="34" charset="0"/>
              <a:buChar char="•"/>
            </a:pPr>
            <a:r>
              <a:rPr lang="el-GR" sz="2400" dirty="0" smtClean="0"/>
              <a:t> </a:t>
            </a:r>
            <a:r>
              <a:rPr lang="el-GR" sz="2400" dirty="0"/>
              <a:t>Βοηθάει τα παιδιά να </a:t>
            </a:r>
            <a:r>
              <a:rPr lang="el-GR" sz="2400" dirty="0" smtClean="0"/>
              <a:t>εμπλακούν βιωματικά, να αποκτήσουν ιστορική συνείδηση.</a:t>
            </a:r>
            <a:endParaRPr lang="el-GR" sz="2400" dirty="0"/>
          </a:p>
          <a:p>
            <a:pPr algn="just">
              <a:buClr>
                <a:srgbClr val="C00000"/>
              </a:buClr>
              <a:buFont typeface="Arial" pitchFamily="34" charset="0"/>
              <a:buChar char="•"/>
            </a:pPr>
            <a:r>
              <a:rPr lang="el-GR" sz="2400" dirty="0" smtClean="0"/>
              <a:t>Κριτήριο </a:t>
            </a:r>
            <a:r>
              <a:rPr lang="el-GR" sz="2400" dirty="0"/>
              <a:t>για το τι συνιστά τεκμήριο (ιστορική πηγή</a:t>
            </a:r>
            <a:r>
              <a:rPr lang="el-GR" sz="2400" dirty="0" smtClean="0"/>
              <a:t>).</a:t>
            </a:r>
          </a:p>
          <a:p>
            <a:pPr algn="just">
              <a:buClr>
                <a:srgbClr val="C00000"/>
              </a:buClr>
              <a:buFont typeface="Arial" pitchFamily="34" charset="0"/>
              <a:buChar char="•"/>
            </a:pPr>
            <a:r>
              <a:rPr lang="el-GR" sz="2400" dirty="0" smtClean="0"/>
              <a:t>Ανάπτυξη της κοινωνικής </a:t>
            </a:r>
            <a:r>
              <a:rPr lang="el-GR" sz="2400" dirty="0"/>
              <a:t>τους </a:t>
            </a:r>
            <a:r>
              <a:rPr lang="el-GR" sz="2400" dirty="0" smtClean="0"/>
              <a:t>ευαισθησίας και δεξιότητες </a:t>
            </a:r>
            <a:r>
              <a:rPr lang="el-GR" sz="2400" dirty="0"/>
              <a:t>στη χρήση των μηχανημάτων.</a:t>
            </a:r>
          </a:p>
          <a:p>
            <a:pPr algn="just">
              <a:buClr>
                <a:srgbClr val="C00000"/>
              </a:buClr>
              <a:buFont typeface="Arial" pitchFamily="34" charset="0"/>
              <a:buChar char="•"/>
            </a:pPr>
            <a:endParaRPr lang="el-GR" sz="2400" dirty="0"/>
          </a:p>
        </p:txBody>
      </p:sp>
      <p:sp>
        <p:nvSpPr>
          <p:cNvPr id="4" name="Θέση αριθμού διαφάνειας 3"/>
          <p:cNvSpPr>
            <a:spLocks noGrp="1"/>
          </p:cNvSpPr>
          <p:nvPr>
            <p:ph type="sldNum" sz="quarter" idx="12"/>
          </p:nvPr>
        </p:nvSpPr>
        <p:spPr>
          <a:xfrm>
            <a:off x="8388424" y="6453336"/>
            <a:ext cx="502920" cy="301752"/>
          </a:xfrm>
        </p:spPr>
        <p:txBody>
          <a:bodyPr/>
          <a:lstStyle/>
          <a:p>
            <a:fld id="{26B13C8A-402F-4DA1-839F-B3382551A3BD}" type="slidenum">
              <a:rPr lang="el-GR" smtClean="0"/>
              <a:t>13</a:t>
            </a:fld>
            <a:endParaRPr lang="el-GR" dirty="0"/>
          </a:p>
        </p:txBody>
      </p:sp>
    </p:spTree>
    <p:extLst>
      <p:ext uri="{BB962C8B-B14F-4D97-AF65-F5344CB8AC3E}">
        <p14:creationId xmlns:p14="http://schemas.microsoft.com/office/powerpoint/2010/main" val="209608073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116632"/>
            <a:ext cx="8229600" cy="1008112"/>
          </a:xfrm>
        </p:spPr>
        <p:txBody>
          <a:bodyPr>
            <a:normAutofit/>
          </a:bodyPr>
          <a:lstStyle/>
          <a:p>
            <a:r>
              <a:rPr lang="el-GR" sz="2800" b="1" dirty="0" smtClean="0">
                <a:solidFill>
                  <a:srgbClr val="C00000"/>
                </a:solidFill>
              </a:rPr>
              <a:t>Γιατί Προφορική Ιστορία;</a:t>
            </a:r>
            <a:endParaRPr lang="el-GR" sz="2800" b="1" dirty="0">
              <a:solidFill>
                <a:srgbClr val="C00000"/>
              </a:solidFill>
            </a:endParaRPr>
          </a:p>
        </p:txBody>
      </p:sp>
      <p:sp>
        <p:nvSpPr>
          <p:cNvPr id="3" name="Θέση περιεχομένου 2"/>
          <p:cNvSpPr>
            <a:spLocks noGrp="1"/>
          </p:cNvSpPr>
          <p:nvPr>
            <p:ph idx="1"/>
          </p:nvPr>
        </p:nvSpPr>
        <p:spPr>
          <a:xfrm>
            <a:off x="393700" y="1196752"/>
            <a:ext cx="8229600" cy="4968552"/>
          </a:xfrm>
        </p:spPr>
        <p:txBody>
          <a:bodyPr>
            <a:normAutofit/>
          </a:bodyPr>
          <a:lstStyle/>
          <a:p>
            <a:pPr marL="64008" indent="0">
              <a:buNone/>
            </a:pPr>
            <a:r>
              <a:rPr lang="el-GR" sz="2400" dirty="0" smtClean="0"/>
              <a:t>Μαθαίνουν… να αντιμετωπίζουν </a:t>
            </a:r>
            <a:r>
              <a:rPr lang="el-GR" sz="2400" dirty="0"/>
              <a:t>βασικά ζητήματα</a:t>
            </a:r>
            <a:r>
              <a:rPr lang="el-GR" sz="2400" dirty="0" smtClean="0"/>
              <a:t>:</a:t>
            </a:r>
          </a:p>
          <a:p>
            <a:pPr marL="64008" indent="0">
              <a:buNone/>
            </a:pPr>
            <a:endParaRPr lang="el-GR" sz="2400" dirty="0"/>
          </a:p>
          <a:p>
            <a:pPr>
              <a:buClr>
                <a:srgbClr val="C00000"/>
              </a:buClr>
              <a:buFont typeface="Arial" pitchFamily="34" charset="0"/>
              <a:buChar char="•"/>
            </a:pPr>
            <a:r>
              <a:rPr lang="el-GR" sz="2400" dirty="0" smtClean="0"/>
              <a:t>πότε </a:t>
            </a:r>
            <a:r>
              <a:rPr lang="el-GR" sz="2400" dirty="0"/>
              <a:t>να πιστέψουν μια πληροφορία και</a:t>
            </a:r>
          </a:p>
          <a:p>
            <a:pPr>
              <a:buClr>
                <a:srgbClr val="C00000"/>
              </a:buClr>
              <a:buFont typeface="Arial" pitchFamily="34" charset="0"/>
              <a:buChar char="•"/>
            </a:pPr>
            <a:r>
              <a:rPr lang="el-GR" sz="2400" dirty="0" smtClean="0"/>
              <a:t>πότε </a:t>
            </a:r>
            <a:r>
              <a:rPr lang="el-GR" sz="2400" dirty="0"/>
              <a:t>να αμφιβάλλουν γι αυτήν και</a:t>
            </a:r>
          </a:p>
          <a:p>
            <a:pPr>
              <a:buClr>
                <a:srgbClr val="C00000"/>
              </a:buClr>
              <a:buFont typeface="Arial" pitchFamily="34" charset="0"/>
              <a:buChar char="•"/>
            </a:pPr>
            <a:r>
              <a:rPr lang="el-GR" sz="2400" dirty="0" smtClean="0"/>
              <a:t>πώς </a:t>
            </a:r>
            <a:r>
              <a:rPr lang="el-GR" sz="2400" dirty="0"/>
              <a:t>να οργανώνουν την παρουσίαση ενός συνόλου </a:t>
            </a:r>
            <a:r>
              <a:rPr lang="el-GR" sz="2400" dirty="0" smtClean="0"/>
              <a:t>γεγονότων</a:t>
            </a:r>
            <a:endParaRPr lang="el-GR" sz="2400" dirty="0"/>
          </a:p>
          <a:p>
            <a:pPr>
              <a:buClr>
                <a:srgbClr val="C00000"/>
              </a:buClr>
              <a:buFont typeface="Arial" pitchFamily="34" charset="0"/>
              <a:buChar char="•"/>
            </a:pPr>
            <a:r>
              <a:rPr lang="el-GR" sz="2400" dirty="0"/>
              <a:t>ιστορικοί ερευνητές &amp; ανασυνθέτουν </a:t>
            </a:r>
            <a:r>
              <a:rPr lang="el-GR" sz="2400" dirty="0" smtClean="0"/>
              <a:t> τα </a:t>
            </a:r>
            <a:r>
              <a:rPr lang="el-GR" sz="2400" dirty="0"/>
              <a:t>νέα </a:t>
            </a:r>
            <a:r>
              <a:rPr lang="el-GR" sz="2400" dirty="0" smtClean="0"/>
              <a:t>τεκμήρια</a:t>
            </a:r>
          </a:p>
          <a:p>
            <a:pPr>
              <a:buClr>
                <a:srgbClr val="C00000"/>
              </a:buClr>
              <a:buFont typeface="Arial" pitchFamily="34" charset="0"/>
              <a:buChar char="•"/>
            </a:pPr>
            <a:r>
              <a:rPr lang="el-GR" sz="2400" dirty="0"/>
              <a:t>ερευνητικές </a:t>
            </a:r>
            <a:r>
              <a:rPr lang="el-GR" sz="2400" dirty="0" smtClean="0"/>
              <a:t>δεξιότητες &amp; γλωσσικές δεξιότητες</a:t>
            </a:r>
          </a:p>
          <a:p>
            <a:pPr>
              <a:buClr>
                <a:srgbClr val="C00000"/>
              </a:buClr>
              <a:buFont typeface="Arial" pitchFamily="34" charset="0"/>
              <a:buChar char="•"/>
            </a:pPr>
            <a:r>
              <a:rPr lang="el-GR" sz="2400" dirty="0"/>
              <a:t>ψ</a:t>
            </a:r>
            <a:r>
              <a:rPr lang="el-GR" sz="2400" dirty="0" smtClean="0"/>
              <a:t>ηφιακός </a:t>
            </a:r>
            <a:r>
              <a:rPr lang="el-GR" sz="2400" dirty="0" err="1" smtClean="0"/>
              <a:t>γραμματισμός</a:t>
            </a:r>
            <a:endParaRPr lang="el-GR" sz="2400" dirty="0" smtClean="0"/>
          </a:p>
          <a:p>
            <a:pPr>
              <a:buClr>
                <a:srgbClr val="C00000"/>
              </a:buClr>
              <a:buFont typeface="Arial" pitchFamily="34" charset="0"/>
              <a:buChar char="•"/>
            </a:pPr>
            <a:r>
              <a:rPr lang="el-GR" sz="2400" dirty="0" smtClean="0"/>
              <a:t>επικοινωνία </a:t>
            </a:r>
            <a:r>
              <a:rPr lang="el-GR" sz="2400" dirty="0"/>
              <a:t>με την κοινότητα και τους ‘άλλους’</a:t>
            </a:r>
          </a:p>
        </p:txBody>
      </p:sp>
      <p:sp>
        <p:nvSpPr>
          <p:cNvPr id="4" name="Θέση αριθμού διαφάνειας 3"/>
          <p:cNvSpPr>
            <a:spLocks noGrp="1"/>
          </p:cNvSpPr>
          <p:nvPr>
            <p:ph type="sldNum" sz="quarter" idx="12"/>
          </p:nvPr>
        </p:nvSpPr>
        <p:spPr>
          <a:xfrm>
            <a:off x="8316416" y="6381328"/>
            <a:ext cx="502920" cy="301752"/>
          </a:xfrm>
        </p:spPr>
        <p:txBody>
          <a:bodyPr/>
          <a:lstStyle/>
          <a:p>
            <a:fld id="{26B13C8A-402F-4DA1-839F-B3382551A3BD}" type="slidenum">
              <a:rPr lang="el-GR" smtClean="0"/>
              <a:t>14</a:t>
            </a:fld>
            <a:endParaRPr lang="el-GR"/>
          </a:p>
        </p:txBody>
      </p:sp>
    </p:spTree>
    <p:extLst>
      <p:ext uri="{BB962C8B-B14F-4D97-AF65-F5344CB8AC3E}">
        <p14:creationId xmlns:p14="http://schemas.microsoft.com/office/powerpoint/2010/main" val="211585484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39552" y="908720"/>
            <a:ext cx="8229600" cy="5328592"/>
          </a:xfrm>
        </p:spPr>
        <p:txBody>
          <a:bodyPr>
            <a:normAutofit/>
          </a:bodyPr>
          <a:lstStyle/>
          <a:p>
            <a:pPr algn="just">
              <a:buClr>
                <a:srgbClr val="C00000"/>
              </a:buClr>
              <a:buFont typeface="Arial" pitchFamily="34" charset="0"/>
              <a:buChar char="•"/>
            </a:pPr>
            <a:r>
              <a:rPr lang="el-GR" sz="2400" dirty="0"/>
              <a:t>Μια Ιστορία βασισμένη μόνο στα αρχεία θα ήταν μια ιστορία των αποικιοκρατών, ενώ για τους αγώνες και τις αγωνίες των </a:t>
            </a:r>
            <a:r>
              <a:rPr lang="el-GR" sz="2400" dirty="0" err="1"/>
              <a:t>αποικιοκρατούμενων</a:t>
            </a:r>
            <a:r>
              <a:rPr lang="el-GR" sz="2400" dirty="0"/>
              <a:t> για την ανεξαρτησία τους θα υπήρχε σκοτάδι</a:t>
            </a:r>
            <a:r>
              <a:rPr lang="el-GR" sz="2400" dirty="0" smtClean="0"/>
              <a:t>. </a:t>
            </a:r>
          </a:p>
          <a:p>
            <a:pPr algn="just">
              <a:buClr>
                <a:srgbClr val="C00000"/>
              </a:buClr>
              <a:buFont typeface="Arial" pitchFamily="34" charset="0"/>
              <a:buChar char="•"/>
            </a:pPr>
            <a:endParaRPr lang="el-GR" sz="2400" dirty="0" smtClean="0"/>
          </a:p>
          <a:p>
            <a:pPr algn="just">
              <a:buClr>
                <a:srgbClr val="C00000"/>
              </a:buClr>
              <a:buFont typeface="Arial" pitchFamily="34" charset="0"/>
              <a:buChar char="•"/>
            </a:pPr>
            <a:r>
              <a:rPr lang="el-GR" sz="2400" dirty="0" smtClean="0"/>
              <a:t> Και </a:t>
            </a:r>
            <a:r>
              <a:rPr lang="el-GR" sz="2400" dirty="0"/>
              <a:t>το σκοτάδι δεν μπορεί να αποτελέσει </a:t>
            </a:r>
            <a:r>
              <a:rPr lang="el-GR" sz="2400" dirty="0" smtClean="0"/>
              <a:t>υποκείμενο </a:t>
            </a:r>
            <a:r>
              <a:rPr lang="el-GR" sz="2400" dirty="0"/>
              <a:t>της ιστορίας</a:t>
            </a:r>
            <a:r>
              <a:rPr lang="el-GR" sz="2400" dirty="0" smtClean="0"/>
              <a:t>.</a:t>
            </a:r>
          </a:p>
          <a:p>
            <a:pPr algn="just">
              <a:buClr>
                <a:srgbClr val="C00000"/>
              </a:buClr>
              <a:buFont typeface="Arial" pitchFamily="34" charset="0"/>
              <a:buChar char="•"/>
            </a:pPr>
            <a:endParaRPr lang="el-GR" sz="2400" dirty="0" smtClean="0"/>
          </a:p>
          <a:p>
            <a:pPr algn="just">
              <a:buClr>
                <a:srgbClr val="C00000"/>
              </a:buClr>
              <a:buFont typeface="Arial" pitchFamily="34" charset="0"/>
              <a:buChar char="•"/>
            </a:pPr>
            <a:r>
              <a:rPr lang="el-GR" sz="2400" dirty="0"/>
              <a:t>Οι ιστορίες τους ίσως δώσουν «άλλες» απαντήσεις όχι μόνο στο ποιος γράφει αλλά και ποιος δημιουργεί την Ιστορία</a:t>
            </a:r>
            <a:r>
              <a:rPr lang="el-GR" sz="2400" dirty="0" smtClean="0"/>
              <a:t>. </a:t>
            </a:r>
            <a:endParaRPr lang="el-GR" sz="2400" dirty="0"/>
          </a:p>
        </p:txBody>
      </p:sp>
      <p:sp>
        <p:nvSpPr>
          <p:cNvPr id="2" name="Θέση αριθμού διαφάνειας 1"/>
          <p:cNvSpPr>
            <a:spLocks noGrp="1"/>
          </p:cNvSpPr>
          <p:nvPr>
            <p:ph type="sldNum" sz="quarter" idx="12"/>
          </p:nvPr>
        </p:nvSpPr>
        <p:spPr>
          <a:xfrm>
            <a:off x="8316416" y="6453336"/>
            <a:ext cx="502920" cy="301752"/>
          </a:xfrm>
        </p:spPr>
        <p:txBody>
          <a:bodyPr/>
          <a:lstStyle/>
          <a:p>
            <a:fld id="{26B13C8A-402F-4DA1-839F-B3382551A3BD}" type="slidenum">
              <a:rPr lang="el-GR" smtClean="0"/>
              <a:t>15</a:t>
            </a:fld>
            <a:endParaRPr lang="el-GR" dirty="0"/>
          </a:p>
        </p:txBody>
      </p:sp>
    </p:spTree>
    <p:extLst>
      <p:ext uri="{BB962C8B-B14F-4D97-AF65-F5344CB8AC3E}">
        <p14:creationId xmlns:p14="http://schemas.microsoft.com/office/powerpoint/2010/main" val="320839894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67494"/>
            <a:ext cx="8229600" cy="857250"/>
          </a:xfrm>
        </p:spPr>
        <p:txBody>
          <a:bodyPr>
            <a:normAutofit/>
          </a:bodyPr>
          <a:lstStyle/>
          <a:p>
            <a:pPr algn="ctr"/>
            <a:r>
              <a:rPr lang="el-GR" sz="2800" b="1" dirty="0">
                <a:solidFill>
                  <a:srgbClr val="C00000"/>
                </a:solidFill>
              </a:rPr>
              <a:t>Μετά τη συνέντευξη </a:t>
            </a:r>
          </a:p>
        </p:txBody>
      </p:sp>
      <p:sp>
        <p:nvSpPr>
          <p:cNvPr id="3" name="Θέση περιεχομένου 2"/>
          <p:cNvSpPr>
            <a:spLocks noGrp="1"/>
          </p:cNvSpPr>
          <p:nvPr>
            <p:ph idx="1"/>
          </p:nvPr>
        </p:nvSpPr>
        <p:spPr>
          <a:xfrm>
            <a:off x="457200" y="1124744"/>
            <a:ext cx="8229600" cy="5330064"/>
          </a:xfrm>
        </p:spPr>
        <p:txBody>
          <a:bodyPr>
            <a:normAutofit fontScale="77500" lnSpcReduction="20000"/>
          </a:bodyPr>
          <a:lstStyle/>
          <a:p>
            <a:pPr>
              <a:buClr>
                <a:srgbClr val="C00000"/>
              </a:buClr>
              <a:buFont typeface="Arial" pitchFamily="34" charset="0"/>
              <a:buChar char="•"/>
            </a:pPr>
            <a:r>
              <a:rPr lang="el-GR" dirty="0"/>
              <a:t>Γράφουμε ημερολόγιο</a:t>
            </a:r>
          </a:p>
          <a:p>
            <a:pPr>
              <a:buClr>
                <a:srgbClr val="C00000"/>
              </a:buClr>
              <a:buFont typeface="Arial" pitchFamily="34" charset="0"/>
              <a:buChar char="•"/>
            </a:pPr>
            <a:r>
              <a:rPr lang="el-GR" dirty="0"/>
              <a:t>Καρτέλα με τα στοιχεία του αφηγητή/</a:t>
            </a:r>
            <a:r>
              <a:rPr lang="el-GR" dirty="0" err="1"/>
              <a:t>τριας</a:t>
            </a:r>
            <a:r>
              <a:rPr lang="el-GR" dirty="0"/>
              <a:t> και της συνέντευξης</a:t>
            </a:r>
          </a:p>
          <a:p>
            <a:pPr>
              <a:buClr>
                <a:srgbClr val="C00000"/>
              </a:buClr>
              <a:buFont typeface="Arial" pitchFamily="34" charset="0"/>
              <a:buChar char="•"/>
            </a:pPr>
            <a:r>
              <a:rPr lang="el-GR" dirty="0"/>
              <a:t>Κάνουμε περίληψη </a:t>
            </a:r>
          </a:p>
          <a:p>
            <a:pPr>
              <a:buClr>
                <a:srgbClr val="C00000"/>
              </a:buClr>
              <a:buFont typeface="Arial" pitchFamily="34" charset="0"/>
              <a:buChar char="•"/>
            </a:pPr>
            <a:r>
              <a:rPr lang="el-GR" dirty="0"/>
              <a:t>Από το μαγνητόφωνο στο PC ή στο CD</a:t>
            </a:r>
          </a:p>
          <a:p>
            <a:pPr>
              <a:buClr>
                <a:srgbClr val="C00000"/>
              </a:buClr>
              <a:buFont typeface="Arial" pitchFamily="34" charset="0"/>
              <a:buChar char="•"/>
            </a:pPr>
            <a:r>
              <a:rPr lang="el-GR" dirty="0"/>
              <a:t>Αρχειοθετούμε τις συνεντεύξεις – αντίγραφα - </a:t>
            </a:r>
            <a:r>
              <a:rPr lang="el-GR" dirty="0" err="1"/>
              <a:t>Masterlog</a:t>
            </a:r>
            <a:endParaRPr lang="el-GR" dirty="0"/>
          </a:p>
          <a:p>
            <a:pPr>
              <a:buClr>
                <a:srgbClr val="C00000"/>
              </a:buClr>
              <a:buFont typeface="Arial" pitchFamily="34" charset="0"/>
              <a:buChar char="•"/>
            </a:pPr>
            <a:r>
              <a:rPr lang="el-GR" dirty="0"/>
              <a:t>Απομαγνητοφώνηση (από τον </a:t>
            </a:r>
            <a:r>
              <a:rPr lang="el-GR" dirty="0" err="1"/>
              <a:t>συνεντευκτή</a:t>
            </a:r>
            <a:r>
              <a:rPr lang="el-GR" dirty="0"/>
              <a:t>)</a:t>
            </a:r>
          </a:p>
          <a:p>
            <a:pPr>
              <a:buClr>
                <a:srgbClr val="C00000"/>
              </a:buClr>
              <a:buFont typeface="Arial" pitchFamily="34" charset="0"/>
              <a:buChar char="•"/>
            </a:pPr>
            <a:r>
              <a:rPr lang="el-GR" dirty="0"/>
              <a:t>Κοπιαστική δουλειά </a:t>
            </a:r>
          </a:p>
          <a:p>
            <a:pPr>
              <a:buClr>
                <a:srgbClr val="C00000"/>
              </a:buClr>
              <a:buFont typeface="Arial" pitchFamily="34" charset="0"/>
              <a:buChar char="•"/>
            </a:pPr>
            <a:r>
              <a:rPr lang="el-GR" b="1" dirty="0"/>
              <a:t>Αναλυτική</a:t>
            </a:r>
            <a:r>
              <a:rPr lang="el-GR" dirty="0"/>
              <a:t>: σιωπές, γέλια, δισταγμούς κτλ</a:t>
            </a:r>
          </a:p>
          <a:p>
            <a:pPr>
              <a:buClr>
                <a:srgbClr val="C00000"/>
              </a:buClr>
              <a:buFont typeface="Arial" pitchFamily="34" charset="0"/>
              <a:buChar char="•"/>
            </a:pPr>
            <a:r>
              <a:rPr lang="el-GR" dirty="0"/>
              <a:t>Θεματική</a:t>
            </a:r>
          </a:p>
          <a:p>
            <a:pPr>
              <a:buClr>
                <a:srgbClr val="C00000"/>
              </a:buClr>
              <a:buFont typeface="Arial" pitchFamily="34" charset="0"/>
              <a:buChar char="•"/>
            </a:pPr>
            <a:r>
              <a:rPr lang="el-GR" dirty="0"/>
              <a:t>Συνδυασμός των δύο </a:t>
            </a:r>
          </a:p>
          <a:p>
            <a:pPr>
              <a:buClr>
                <a:srgbClr val="C00000"/>
              </a:buClr>
              <a:buFont typeface="Arial" pitchFamily="34" charset="0"/>
              <a:buChar char="•"/>
            </a:pPr>
            <a:r>
              <a:rPr lang="el-GR" b="1" dirty="0"/>
              <a:t>Όσο γίνεται πιο πιστά στον προφορικό λόγο</a:t>
            </a:r>
            <a:r>
              <a:rPr lang="el-GR" dirty="0"/>
              <a:t>: το ρυθμό του λόγου (διάλεκτοι, προφορά, σιωπές, δισταγμοί, επαναλήψεις)</a:t>
            </a:r>
          </a:p>
          <a:p>
            <a:endParaRPr lang="el-GR" dirty="0"/>
          </a:p>
        </p:txBody>
      </p:sp>
      <p:sp>
        <p:nvSpPr>
          <p:cNvPr id="4" name="Θέση αριθμού διαφάνειας 3"/>
          <p:cNvSpPr>
            <a:spLocks noGrp="1"/>
          </p:cNvSpPr>
          <p:nvPr>
            <p:ph type="sldNum" sz="quarter" idx="12"/>
          </p:nvPr>
        </p:nvSpPr>
        <p:spPr/>
        <p:txBody>
          <a:bodyPr/>
          <a:lstStyle/>
          <a:p>
            <a:fld id="{26B13C8A-402F-4DA1-839F-B3382551A3BD}" type="slidenum">
              <a:rPr lang="el-GR" smtClean="0"/>
              <a:t>16</a:t>
            </a:fld>
            <a:endParaRPr lang="el-GR"/>
          </a:p>
        </p:txBody>
      </p:sp>
    </p:spTree>
    <p:extLst>
      <p:ext uri="{BB962C8B-B14F-4D97-AF65-F5344CB8AC3E}">
        <p14:creationId xmlns:p14="http://schemas.microsoft.com/office/powerpoint/2010/main" val="37976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67494"/>
            <a:ext cx="8229600" cy="785242"/>
          </a:xfrm>
        </p:spPr>
        <p:txBody>
          <a:bodyPr>
            <a:normAutofit/>
          </a:bodyPr>
          <a:lstStyle/>
          <a:p>
            <a:pPr algn="ctr"/>
            <a:r>
              <a:rPr lang="el-GR" sz="3200" b="1" dirty="0">
                <a:solidFill>
                  <a:srgbClr val="C00000"/>
                </a:solidFill>
              </a:rPr>
              <a:t>Η σημασία των μετά - δεδομένων</a:t>
            </a:r>
          </a:p>
        </p:txBody>
      </p:sp>
      <p:sp>
        <p:nvSpPr>
          <p:cNvPr id="3" name="Θέση περιεχομένου 2"/>
          <p:cNvSpPr>
            <a:spLocks noGrp="1"/>
          </p:cNvSpPr>
          <p:nvPr>
            <p:ph idx="1"/>
          </p:nvPr>
        </p:nvSpPr>
        <p:spPr>
          <a:xfrm>
            <a:off x="467544" y="1196752"/>
            <a:ext cx="8229600" cy="4898016"/>
          </a:xfrm>
        </p:spPr>
        <p:txBody>
          <a:bodyPr>
            <a:normAutofit fontScale="92500"/>
          </a:bodyPr>
          <a:lstStyle/>
          <a:p>
            <a:pPr>
              <a:lnSpc>
                <a:spcPct val="150000"/>
              </a:lnSpc>
              <a:buClr>
                <a:srgbClr val="C00000"/>
              </a:buClr>
              <a:buFont typeface="Arial" pitchFamily="34" charset="0"/>
              <a:buChar char="•"/>
            </a:pPr>
            <a:r>
              <a:rPr lang="el-GR" sz="2400" b="1" dirty="0" err="1"/>
              <a:t>Μεταδεδομένα</a:t>
            </a:r>
            <a:r>
              <a:rPr lang="el-GR" sz="2400" dirty="0"/>
              <a:t>: το συνοδευτικό υλικό που κατατίθεται στο αρχείο μαζί τη συνέντευξη</a:t>
            </a:r>
          </a:p>
          <a:p>
            <a:pPr>
              <a:lnSpc>
                <a:spcPct val="150000"/>
              </a:lnSpc>
              <a:buClr>
                <a:srgbClr val="C00000"/>
              </a:buClr>
              <a:buFont typeface="Arial" pitchFamily="34" charset="0"/>
              <a:buChar char="•"/>
            </a:pPr>
            <a:r>
              <a:rPr lang="el-GR" sz="2400" dirty="0"/>
              <a:t>Δελτίο πληροφορητή, ημερολόγιο, περίληψη, απομαγνητοφώνηση, παραχωρητήριο, φωτογραφίες κλπ</a:t>
            </a:r>
          </a:p>
          <a:p>
            <a:pPr>
              <a:lnSpc>
                <a:spcPct val="150000"/>
              </a:lnSpc>
              <a:buClr>
                <a:srgbClr val="C00000"/>
              </a:buClr>
              <a:buFont typeface="Arial" pitchFamily="34" charset="0"/>
              <a:buChar char="•"/>
            </a:pPr>
            <a:r>
              <a:rPr lang="el-GR" sz="2400" dirty="0" err="1"/>
              <a:t>Masterlog</a:t>
            </a:r>
            <a:r>
              <a:rPr lang="el-GR" sz="2400" dirty="0"/>
              <a:t> για κάθε συλλογή</a:t>
            </a:r>
          </a:p>
          <a:p>
            <a:pPr>
              <a:lnSpc>
                <a:spcPct val="150000"/>
              </a:lnSpc>
              <a:buClr>
                <a:srgbClr val="C00000"/>
              </a:buClr>
              <a:buFont typeface="Arial" pitchFamily="34" charset="0"/>
              <a:buChar char="•"/>
            </a:pPr>
            <a:r>
              <a:rPr lang="el-GR" sz="2400" dirty="0"/>
              <a:t>Επιτρέπει την καλύτερη κατανόηση της συνέντευξης</a:t>
            </a:r>
          </a:p>
          <a:p>
            <a:pPr>
              <a:lnSpc>
                <a:spcPct val="150000"/>
              </a:lnSpc>
              <a:buClr>
                <a:srgbClr val="C00000"/>
              </a:buClr>
              <a:buFont typeface="Arial" pitchFamily="34" charset="0"/>
              <a:buChar char="•"/>
            </a:pPr>
            <a:r>
              <a:rPr lang="el-GR" sz="2400" dirty="0"/>
              <a:t>Σημαντικό για «δευτερογενή ανάλυση» (από άλλους μεταγενέστερους ερευνητές)</a:t>
            </a:r>
          </a:p>
          <a:p>
            <a:endParaRPr lang="el-GR" dirty="0"/>
          </a:p>
        </p:txBody>
      </p:sp>
      <p:sp>
        <p:nvSpPr>
          <p:cNvPr id="4" name="Θέση αριθμού διαφάνειας 3"/>
          <p:cNvSpPr>
            <a:spLocks noGrp="1"/>
          </p:cNvSpPr>
          <p:nvPr>
            <p:ph type="sldNum" sz="quarter" idx="12"/>
          </p:nvPr>
        </p:nvSpPr>
        <p:spPr/>
        <p:txBody>
          <a:bodyPr/>
          <a:lstStyle/>
          <a:p>
            <a:fld id="{26B13C8A-402F-4DA1-839F-B3382551A3BD}" type="slidenum">
              <a:rPr lang="el-GR" smtClean="0"/>
              <a:t>17</a:t>
            </a:fld>
            <a:endParaRPr lang="el-GR"/>
          </a:p>
        </p:txBody>
      </p:sp>
    </p:spTree>
    <p:extLst>
      <p:ext uri="{BB962C8B-B14F-4D97-AF65-F5344CB8AC3E}">
        <p14:creationId xmlns:p14="http://schemas.microsoft.com/office/powerpoint/2010/main" val="2538398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67494"/>
            <a:ext cx="8229600" cy="785242"/>
          </a:xfrm>
        </p:spPr>
        <p:txBody>
          <a:bodyPr>
            <a:normAutofit/>
          </a:bodyPr>
          <a:lstStyle/>
          <a:p>
            <a:pPr algn="ctr"/>
            <a:r>
              <a:rPr lang="el-GR" sz="3200" b="1" dirty="0">
                <a:solidFill>
                  <a:srgbClr val="C00000"/>
                </a:solidFill>
              </a:rPr>
              <a:t>Ημερολόγιο Ι</a:t>
            </a:r>
          </a:p>
        </p:txBody>
      </p:sp>
      <p:sp>
        <p:nvSpPr>
          <p:cNvPr id="3" name="Θέση περιεχομένου 2"/>
          <p:cNvSpPr>
            <a:spLocks noGrp="1"/>
          </p:cNvSpPr>
          <p:nvPr>
            <p:ph idx="1"/>
          </p:nvPr>
        </p:nvSpPr>
        <p:spPr>
          <a:xfrm>
            <a:off x="457200" y="1124744"/>
            <a:ext cx="8229600" cy="5330064"/>
          </a:xfrm>
        </p:spPr>
        <p:txBody>
          <a:bodyPr/>
          <a:lstStyle/>
          <a:p>
            <a:pPr>
              <a:lnSpc>
                <a:spcPct val="150000"/>
              </a:lnSpc>
              <a:buClr>
                <a:srgbClr val="C00000"/>
              </a:buClr>
              <a:buFont typeface="Arial" pitchFamily="34" charset="0"/>
              <a:buChar char="•"/>
            </a:pPr>
            <a:r>
              <a:rPr lang="el-GR" sz="2400" dirty="0"/>
              <a:t>Συντάσσεται αμέσως μετά τη συνέντευξη</a:t>
            </a:r>
          </a:p>
          <a:p>
            <a:pPr>
              <a:lnSpc>
                <a:spcPct val="150000"/>
              </a:lnSpc>
              <a:buClr>
                <a:srgbClr val="C00000"/>
              </a:buClr>
              <a:buFont typeface="Arial" pitchFamily="34" charset="0"/>
              <a:buChar char="•"/>
            </a:pPr>
            <a:r>
              <a:rPr lang="el-GR" sz="2400" dirty="0"/>
              <a:t>Καταχωρεί «εν </a:t>
            </a:r>
            <a:r>
              <a:rPr lang="el-GR" sz="2400" dirty="0" err="1"/>
              <a:t>θερμώ</a:t>
            </a:r>
            <a:r>
              <a:rPr lang="el-GR" sz="2400" dirty="0"/>
              <a:t>» τις πρώτες εντυπώσεις του ερευνητή για τη συνέντευξη</a:t>
            </a:r>
          </a:p>
          <a:p>
            <a:pPr>
              <a:lnSpc>
                <a:spcPct val="150000"/>
              </a:lnSpc>
              <a:buClr>
                <a:srgbClr val="C00000"/>
              </a:buClr>
              <a:buFont typeface="Arial" pitchFamily="34" charset="0"/>
              <a:buChar char="•"/>
            </a:pPr>
            <a:r>
              <a:rPr lang="el-GR" sz="2400" dirty="0"/>
              <a:t>Περιγράφει το χώρο, την εμφάνιση του πληροφορητή</a:t>
            </a:r>
          </a:p>
          <a:p>
            <a:pPr>
              <a:lnSpc>
                <a:spcPct val="150000"/>
              </a:lnSpc>
              <a:buClr>
                <a:srgbClr val="C00000"/>
              </a:buClr>
              <a:buFont typeface="Arial" pitchFamily="34" charset="0"/>
              <a:buChar char="•"/>
            </a:pPr>
            <a:r>
              <a:rPr lang="el-GR" sz="2400" dirty="0"/>
              <a:t>Εστιάζει στη σχέση μεταξύ πληροφορητή και ερευνητή και πως εξελίχθηκε</a:t>
            </a:r>
          </a:p>
          <a:p>
            <a:pPr>
              <a:lnSpc>
                <a:spcPct val="150000"/>
              </a:lnSpc>
              <a:buClr>
                <a:srgbClr val="C00000"/>
              </a:buClr>
              <a:buFont typeface="Arial" pitchFamily="34" charset="0"/>
              <a:buChar char="•"/>
            </a:pPr>
            <a:r>
              <a:rPr lang="el-GR" sz="2400" dirty="0"/>
              <a:t>Σημειώνει σημεία ασάφειας, περαιτέρω διερεύνησης</a:t>
            </a:r>
          </a:p>
          <a:p>
            <a:pPr>
              <a:lnSpc>
                <a:spcPct val="150000"/>
              </a:lnSpc>
              <a:buClr>
                <a:srgbClr val="C00000"/>
              </a:buClr>
              <a:buFont typeface="Arial" pitchFamily="34" charset="0"/>
              <a:buChar char="•"/>
            </a:pPr>
            <a:endParaRPr lang="el-GR" dirty="0"/>
          </a:p>
        </p:txBody>
      </p:sp>
      <p:sp>
        <p:nvSpPr>
          <p:cNvPr id="4" name="Θέση αριθμού διαφάνειας 3"/>
          <p:cNvSpPr>
            <a:spLocks noGrp="1"/>
          </p:cNvSpPr>
          <p:nvPr>
            <p:ph type="sldNum" sz="quarter" idx="12"/>
          </p:nvPr>
        </p:nvSpPr>
        <p:spPr/>
        <p:txBody>
          <a:bodyPr/>
          <a:lstStyle/>
          <a:p>
            <a:fld id="{26B13C8A-402F-4DA1-839F-B3382551A3BD}" type="slidenum">
              <a:rPr lang="el-GR" smtClean="0"/>
              <a:t>18</a:t>
            </a:fld>
            <a:endParaRPr lang="el-GR"/>
          </a:p>
        </p:txBody>
      </p:sp>
    </p:spTree>
    <p:extLst>
      <p:ext uri="{BB962C8B-B14F-4D97-AF65-F5344CB8AC3E}">
        <p14:creationId xmlns:p14="http://schemas.microsoft.com/office/powerpoint/2010/main" val="97489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67494"/>
            <a:ext cx="8229600" cy="785242"/>
          </a:xfrm>
        </p:spPr>
        <p:txBody>
          <a:bodyPr>
            <a:normAutofit/>
          </a:bodyPr>
          <a:lstStyle/>
          <a:p>
            <a:pPr algn="ctr"/>
            <a:r>
              <a:rPr lang="el-GR" sz="3200" b="1" dirty="0">
                <a:solidFill>
                  <a:srgbClr val="C00000"/>
                </a:solidFill>
              </a:rPr>
              <a:t>Ημερολόγιο Ι</a:t>
            </a:r>
          </a:p>
        </p:txBody>
      </p:sp>
      <p:sp>
        <p:nvSpPr>
          <p:cNvPr id="3" name="Θέση περιεχομένου 2"/>
          <p:cNvSpPr>
            <a:spLocks noGrp="1"/>
          </p:cNvSpPr>
          <p:nvPr>
            <p:ph idx="1"/>
          </p:nvPr>
        </p:nvSpPr>
        <p:spPr>
          <a:xfrm>
            <a:off x="457200" y="1124744"/>
            <a:ext cx="8229600" cy="5330064"/>
          </a:xfrm>
        </p:spPr>
        <p:txBody>
          <a:bodyPr/>
          <a:lstStyle/>
          <a:p>
            <a:pPr>
              <a:lnSpc>
                <a:spcPct val="150000"/>
              </a:lnSpc>
              <a:buClr>
                <a:srgbClr val="C00000"/>
              </a:buClr>
              <a:buFont typeface="Arial" pitchFamily="34" charset="0"/>
              <a:buChar char="•"/>
            </a:pPr>
            <a:r>
              <a:rPr lang="el-GR" sz="2400" dirty="0"/>
              <a:t>Συντάσσεται αμέσως μετά τη συνέντευξη</a:t>
            </a:r>
          </a:p>
          <a:p>
            <a:pPr>
              <a:lnSpc>
                <a:spcPct val="150000"/>
              </a:lnSpc>
              <a:buClr>
                <a:srgbClr val="C00000"/>
              </a:buClr>
              <a:buFont typeface="Arial" pitchFamily="34" charset="0"/>
              <a:buChar char="•"/>
            </a:pPr>
            <a:r>
              <a:rPr lang="el-GR" sz="2400" dirty="0"/>
              <a:t>Καταχωρεί «εν </a:t>
            </a:r>
            <a:r>
              <a:rPr lang="el-GR" sz="2400" dirty="0" err="1"/>
              <a:t>θερμώ</a:t>
            </a:r>
            <a:r>
              <a:rPr lang="el-GR" sz="2400" dirty="0"/>
              <a:t>» τις πρώτες εντυπώσεις του ερευνητή για τη συνέντευξη</a:t>
            </a:r>
          </a:p>
          <a:p>
            <a:pPr>
              <a:lnSpc>
                <a:spcPct val="150000"/>
              </a:lnSpc>
              <a:buClr>
                <a:srgbClr val="C00000"/>
              </a:buClr>
              <a:buFont typeface="Arial" pitchFamily="34" charset="0"/>
              <a:buChar char="•"/>
            </a:pPr>
            <a:r>
              <a:rPr lang="el-GR" sz="2400" dirty="0"/>
              <a:t>Περιγράφει το χώρο, την εμφάνιση του πληροφορητή</a:t>
            </a:r>
          </a:p>
          <a:p>
            <a:pPr>
              <a:lnSpc>
                <a:spcPct val="150000"/>
              </a:lnSpc>
              <a:buClr>
                <a:srgbClr val="C00000"/>
              </a:buClr>
              <a:buFont typeface="Arial" pitchFamily="34" charset="0"/>
              <a:buChar char="•"/>
            </a:pPr>
            <a:r>
              <a:rPr lang="el-GR" sz="2400" dirty="0"/>
              <a:t>Εστιάζει στη σχέση μεταξύ πληροφορητή και ερευνητή και πως εξελίχθηκε</a:t>
            </a:r>
          </a:p>
          <a:p>
            <a:pPr>
              <a:lnSpc>
                <a:spcPct val="150000"/>
              </a:lnSpc>
              <a:buClr>
                <a:srgbClr val="C00000"/>
              </a:buClr>
              <a:buFont typeface="Arial" pitchFamily="34" charset="0"/>
              <a:buChar char="•"/>
            </a:pPr>
            <a:r>
              <a:rPr lang="el-GR" sz="2400" dirty="0"/>
              <a:t>Σημειώνει σημεία ασάφειας, περαιτέρω διερεύνησης</a:t>
            </a:r>
          </a:p>
          <a:p>
            <a:pPr>
              <a:lnSpc>
                <a:spcPct val="150000"/>
              </a:lnSpc>
              <a:buClr>
                <a:srgbClr val="C00000"/>
              </a:buClr>
              <a:buFont typeface="Arial" pitchFamily="34" charset="0"/>
              <a:buChar char="•"/>
            </a:pPr>
            <a:endParaRPr lang="el-GR" dirty="0"/>
          </a:p>
        </p:txBody>
      </p:sp>
      <p:sp>
        <p:nvSpPr>
          <p:cNvPr id="4" name="Θέση αριθμού διαφάνειας 3"/>
          <p:cNvSpPr>
            <a:spLocks noGrp="1"/>
          </p:cNvSpPr>
          <p:nvPr>
            <p:ph type="sldNum" sz="quarter" idx="12"/>
          </p:nvPr>
        </p:nvSpPr>
        <p:spPr/>
        <p:txBody>
          <a:bodyPr/>
          <a:lstStyle/>
          <a:p>
            <a:fld id="{26B13C8A-402F-4DA1-839F-B3382551A3BD}" type="slidenum">
              <a:rPr lang="el-GR" smtClean="0"/>
              <a:t>19</a:t>
            </a:fld>
            <a:endParaRPr lang="el-GR"/>
          </a:p>
        </p:txBody>
      </p:sp>
    </p:spTree>
    <p:extLst>
      <p:ext uri="{BB962C8B-B14F-4D97-AF65-F5344CB8AC3E}">
        <p14:creationId xmlns:p14="http://schemas.microsoft.com/office/powerpoint/2010/main" val="1947671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399032"/>
          </a:xfrm>
        </p:spPr>
        <p:txBody>
          <a:bodyPr>
            <a:normAutofit/>
          </a:bodyPr>
          <a:lstStyle/>
          <a:p>
            <a:r>
              <a:rPr lang="el-GR" sz="2800" b="1" dirty="0" smtClean="0">
                <a:solidFill>
                  <a:srgbClr val="C00000"/>
                </a:solidFill>
              </a:rPr>
              <a:t>Ομάδα Προφορικής Ιστορίας Λέσβου (Ο.Π.Ι.ΛΕΣ)</a:t>
            </a:r>
            <a:endParaRPr lang="el-GR" sz="2800" b="1" dirty="0">
              <a:solidFill>
                <a:srgbClr val="C00000"/>
              </a:solidFill>
            </a:endParaRPr>
          </a:p>
        </p:txBody>
      </p:sp>
      <p:sp>
        <p:nvSpPr>
          <p:cNvPr id="3" name="Θέση περιεχομένου 2"/>
          <p:cNvSpPr>
            <a:spLocks noGrp="1"/>
          </p:cNvSpPr>
          <p:nvPr>
            <p:ph idx="1"/>
          </p:nvPr>
        </p:nvSpPr>
        <p:spPr>
          <a:xfrm>
            <a:off x="395536" y="1556792"/>
            <a:ext cx="8301608" cy="5301208"/>
          </a:xfrm>
        </p:spPr>
        <p:txBody>
          <a:bodyPr>
            <a:normAutofit/>
          </a:bodyPr>
          <a:lstStyle/>
          <a:p>
            <a:pPr algn="just">
              <a:buFont typeface="Courier New" pitchFamily="49" charset="0"/>
              <a:buChar char="o"/>
            </a:pPr>
            <a:r>
              <a:rPr lang="el-GR" sz="2400" dirty="0"/>
              <a:t>ιδρύθηκε το Μάιο του 2017, μετά από διήμερο σεμινάριο, που πραγματοποιήθηκε στην πόλη της Μυτιλήνης σε συνεργασία με τη Δημόσια Κεντρική Βιβλιοθήκη, από την </a:t>
            </a:r>
            <a:r>
              <a:rPr lang="el-GR" sz="2400" dirty="0" smtClean="0"/>
              <a:t>ιστορικό </a:t>
            </a:r>
            <a:r>
              <a:rPr lang="el-GR" sz="2400" dirty="0"/>
              <a:t>Τασούλα </a:t>
            </a:r>
            <a:r>
              <a:rPr lang="el-GR" sz="2400" dirty="0" err="1" smtClean="0"/>
              <a:t>Βερβενιώτη</a:t>
            </a:r>
            <a:r>
              <a:rPr lang="el-GR" sz="2400" dirty="0" smtClean="0"/>
              <a:t>.</a:t>
            </a:r>
          </a:p>
          <a:p>
            <a:endParaRPr lang="el-GR" sz="2400" dirty="0"/>
          </a:p>
          <a:p>
            <a:endParaRPr lang="el-GR" sz="2400" dirty="0"/>
          </a:p>
        </p:txBody>
      </p:sp>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3648" y="3212976"/>
            <a:ext cx="6336704" cy="3552796"/>
          </a:xfrm>
          <a:prstGeom prst="rect">
            <a:avLst/>
          </a:prstGeom>
        </p:spPr>
      </p:pic>
      <p:sp>
        <p:nvSpPr>
          <p:cNvPr id="5" name="Θέση αριθμού διαφάνειας 4"/>
          <p:cNvSpPr>
            <a:spLocks noGrp="1"/>
          </p:cNvSpPr>
          <p:nvPr>
            <p:ph type="sldNum" sz="quarter" idx="12"/>
          </p:nvPr>
        </p:nvSpPr>
        <p:spPr>
          <a:xfrm>
            <a:off x="8460432" y="6464020"/>
            <a:ext cx="502920" cy="301752"/>
          </a:xfrm>
        </p:spPr>
        <p:txBody>
          <a:bodyPr/>
          <a:lstStyle/>
          <a:p>
            <a:fld id="{26B13C8A-402F-4DA1-839F-B3382551A3BD}" type="slidenum">
              <a:rPr lang="el-GR" smtClean="0"/>
              <a:t>2</a:t>
            </a:fld>
            <a:endParaRPr lang="el-GR" dirty="0"/>
          </a:p>
        </p:txBody>
      </p:sp>
    </p:spTree>
    <p:extLst>
      <p:ext uri="{BB962C8B-B14F-4D97-AF65-F5344CB8AC3E}">
        <p14:creationId xmlns:p14="http://schemas.microsoft.com/office/powerpoint/2010/main" val="73910258"/>
      </p:ext>
    </p:extLst>
  </p:cSld>
  <p:clrMapOvr>
    <a:masterClrMapping/>
  </p:clrMapOvr>
  <mc:AlternateContent xmlns:mc="http://schemas.openxmlformats.org/markup-compatibility/2006" xmlns:p14="http://schemas.microsoft.com/office/powerpoint/2010/main">
    <mc:Choice Requires="p14">
      <p:transition spd="slow" p14:dur="2000" advTm="5599"/>
    </mc:Choice>
    <mc:Fallback xmlns="">
      <p:transition spd="slow" advTm="5599"/>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88640"/>
            <a:ext cx="8229600" cy="1152128"/>
          </a:xfrm>
        </p:spPr>
        <p:txBody>
          <a:bodyPr>
            <a:noAutofit/>
          </a:bodyPr>
          <a:lstStyle/>
          <a:p>
            <a:r>
              <a:rPr lang="el-GR" sz="2000" b="1" dirty="0">
                <a:solidFill>
                  <a:srgbClr val="C00000"/>
                </a:solidFill>
              </a:rPr>
              <a:t>ΟΜΑΔΑ ΠΡΟΦΟΡΙΚΗΣ ΙΣΤΟΡΙΑΣ </a:t>
            </a:r>
            <a:r>
              <a:rPr lang="el-GR" sz="2000" b="1" dirty="0" smtClean="0">
                <a:solidFill>
                  <a:srgbClr val="C00000"/>
                </a:solidFill>
              </a:rPr>
              <a:t>ΛΕΣΒΟΥ</a:t>
            </a:r>
            <a:r>
              <a:rPr lang="el-GR" sz="2000" b="1" dirty="0">
                <a:solidFill>
                  <a:srgbClr val="C00000"/>
                </a:solidFill>
              </a:rPr>
              <a:t/>
            </a:r>
            <a:br>
              <a:rPr lang="el-GR" sz="2000" b="1" dirty="0">
                <a:solidFill>
                  <a:srgbClr val="C00000"/>
                </a:solidFill>
              </a:rPr>
            </a:br>
            <a:r>
              <a:rPr lang="el-GR" sz="2000" b="1" dirty="0">
                <a:solidFill>
                  <a:srgbClr val="C00000"/>
                </a:solidFill>
              </a:rPr>
              <a:t>Θεματική: </a:t>
            </a:r>
            <a:r>
              <a:rPr lang="el-GR" sz="2000" b="1" dirty="0">
                <a:solidFill>
                  <a:schemeClr val="tx1"/>
                </a:solidFill>
              </a:rPr>
              <a:t>[π.χ. Δεκαετία 1940]</a:t>
            </a:r>
            <a:br>
              <a:rPr lang="el-GR" sz="2000" b="1" dirty="0">
                <a:solidFill>
                  <a:schemeClr val="tx1"/>
                </a:solidFill>
              </a:rPr>
            </a:br>
            <a:r>
              <a:rPr lang="el-GR" sz="2000" b="1" dirty="0">
                <a:solidFill>
                  <a:srgbClr val="C00000"/>
                </a:solidFill>
              </a:rPr>
              <a:t>Όνομα ερευνητή: </a:t>
            </a:r>
            <a:r>
              <a:rPr lang="el-GR" sz="2000" b="1" dirty="0" err="1">
                <a:solidFill>
                  <a:schemeClr val="tx1"/>
                </a:solidFill>
              </a:rPr>
              <a:t>αριθμ</a:t>
            </a:r>
            <a:r>
              <a:rPr lang="el-GR" sz="2000" b="1" dirty="0">
                <a:solidFill>
                  <a:schemeClr val="tx1"/>
                </a:solidFill>
              </a:rPr>
              <a:t>. Συνέντευξης</a:t>
            </a:r>
            <a:br>
              <a:rPr lang="el-GR" sz="2000" b="1" dirty="0">
                <a:solidFill>
                  <a:schemeClr val="tx1"/>
                </a:solidFill>
              </a:rPr>
            </a:br>
            <a:r>
              <a:rPr lang="el-GR" sz="2000" b="1" dirty="0" smtClean="0">
                <a:solidFill>
                  <a:srgbClr val="C00000"/>
                </a:solidFill>
              </a:rPr>
              <a:t>Στοιχεία: </a:t>
            </a:r>
            <a:r>
              <a:rPr lang="el-GR" sz="2000" b="1" dirty="0">
                <a:solidFill>
                  <a:schemeClr val="tx1"/>
                </a:solidFill>
              </a:rPr>
              <a:t>της</a:t>
            </a:r>
            <a:r>
              <a:rPr lang="el-GR" sz="2000" b="1" dirty="0">
                <a:solidFill>
                  <a:srgbClr val="C00000"/>
                </a:solidFill>
              </a:rPr>
              <a:t> </a:t>
            </a:r>
            <a:r>
              <a:rPr lang="el-GR" sz="2000" b="1" dirty="0">
                <a:solidFill>
                  <a:schemeClr val="tx1"/>
                </a:solidFill>
              </a:rPr>
              <a:t>συνέντευξης και του αφηγητή</a:t>
            </a:r>
          </a:p>
        </p:txBody>
      </p:sp>
      <p:sp>
        <p:nvSpPr>
          <p:cNvPr id="3" name="Θέση περιεχομένου 2"/>
          <p:cNvSpPr>
            <a:spLocks noGrp="1"/>
          </p:cNvSpPr>
          <p:nvPr>
            <p:ph idx="1"/>
          </p:nvPr>
        </p:nvSpPr>
        <p:spPr>
          <a:xfrm>
            <a:off x="467544" y="1700808"/>
            <a:ext cx="8229600" cy="4970024"/>
          </a:xfrm>
        </p:spPr>
        <p:txBody>
          <a:bodyPr>
            <a:normAutofit fontScale="85000" lnSpcReduction="20000"/>
          </a:bodyPr>
          <a:lstStyle/>
          <a:p>
            <a:pPr>
              <a:buClr>
                <a:srgbClr val="C00000"/>
              </a:buClr>
              <a:buFont typeface="Arial" pitchFamily="34" charset="0"/>
              <a:buChar char="•"/>
            </a:pPr>
            <a:r>
              <a:rPr lang="el-GR" sz="2800" dirty="0"/>
              <a:t>Ημερομηνία συνέντευξης </a:t>
            </a:r>
          </a:p>
          <a:p>
            <a:pPr>
              <a:buClr>
                <a:srgbClr val="C00000"/>
              </a:buClr>
              <a:buFont typeface="Arial" pitchFamily="34" charset="0"/>
              <a:buChar char="•"/>
            </a:pPr>
            <a:r>
              <a:rPr lang="el-GR" sz="2800" dirty="0" smtClean="0"/>
              <a:t>Τόπος </a:t>
            </a:r>
            <a:r>
              <a:rPr lang="el-GR" sz="2800" dirty="0"/>
              <a:t>συνέντευξης</a:t>
            </a:r>
          </a:p>
          <a:p>
            <a:pPr>
              <a:buClr>
                <a:srgbClr val="C00000"/>
              </a:buClr>
              <a:buFont typeface="Arial" pitchFamily="34" charset="0"/>
              <a:buChar char="•"/>
            </a:pPr>
            <a:r>
              <a:rPr lang="el-GR" sz="2800" b="1" dirty="0" smtClean="0"/>
              <a:t>Μέσα </a:t>
            </a:r>
            <a:r>
              <a:rPr lang="el-GR" sz="2800" b="1" dirty="0"/>
              <a:t>καταγραφής </a:t>
            </a:r>
            <a:r>
              <a:rPr lang="el-GR" sz="2800" dirty="0"/>
              <a:t>: [Μαγνητόφωνο η/και βιντεοκάμερα. Καλό είναι να γράφουμε όλα τα τεχνικά τους στοιχεία]</a:t>
            </a:r>
          </a:p>
          <a:p>
            <a:pPr>
              <a:buClr>
                <a:srgbClr val="C00000"/>
              </a:buClr>
              <a:buFont typeface="Arial" pitchFamily="34" charset="0"/>
              <a:buChar char="•"/>
            </a:pPr>
            <a:r>
              <a:rPr lang="el-GR" sz="2800" b="1" dirty="0"/>
              <a:t>Διάρκεια συνέντευξης</a:t>
            </a:r>
            <a:r>
              <a:rPr lang="el-GR" sz="2800" dirty="0"/>
              <a:t>: Σε ώρες και λεπτά</a:t>
            </a:r>
          </a:p>
          <a:p>
            <a:pPr>
              <a:buClr>
                <a:srgbClr val="C00000"/>
              </a:buClr>
              <a:buFont typeface="Arial" pitchFamily="34" charset="0"/>
              <a:buChar char="•"/>
            </a:pPr>
            <a:r>
              <a:rPr lang="el-GR" sz="2800" b="1" dirty="0"/>
              <a:t>Ημερολόγιο </a:t>
            </a:r>
            <a:r>
              <a:rPr lang="el-GR" sz="2800" dirty="0"/>
              <a:t>: Ναι (εάν έχει κατατεθεί)</a:t>
            </a:r>
          </a:p>
          <a:p>
            <a:pPr>
              <a:buClr>
                <a:srgbClr val="C00000"/>
              </a:buClr>
              <a:buFont typeface="Arial" pitchFamily="34" charset="0"/>
              <a:buChar char="•"/>
            </a:pPr>
            <a:r>
              <a:rPr lang="el-GR" sz="2800" b="1" dirty="0"/>
              <a:t>Περίληψη</a:t>
            </a:r>
            <a:r>
              <a:rPr lang="el-GR" sz="2800" dirty="0"/>
              <a:t> : Ναι (εάν έχει κατατεθεί)</a:t>
            </a:r>
          </a:p>
          <a:p>
            <a:pPr>
              <a:buClr>
                <a:srgbClr val="C00000"/>
              </a:buClr>
              <a:buFont typeface="Arial" pitchFamily="34" charset="0"/>
              <a:buChar char="•"/>
            </a:pPr>
            <a:r>
              <a:rPr lang="el-GR" sz="2800" b="1" dirty="0"/>
              <a:t>Απομαγνητοφώνηση</a:t>
            </a:r>
            <a:r>
              <a:rPr lang="el-GR" sz="2800" dirty="0"/>
              <a:t> : [τι είδους: αναλυτικά, θεματικά κτλ]</a:t>
            </a:r>
          </a:p>
          <a:p>
            <a:pPr>
              <a:buClr>
                <a:srgbClr val="C00000"/>
              </a:buClr>
              <a:buFont typeface="Arial" pitchFamily="34" charset="0"/>
              <a:buChar char="•"/>
            </a:pPr>
            <a:r>
              <a:rPr lang="el-GR" sz="2800" b="1" dirty="0"/>
              <a:t>Παραχωρητήριο</a:t>
            </a:r>
            <a:r>
              <a:rPr lang="el-GR" sz="2800" dirty="0"/>
              <a:t> : Ναι (εάν έχει κατατεθεί)</a:t>
            </a:r>
          </a:p>
          <a:p>
            <a:pPr>
              <a:buClr>
                <a:srgbClr val="C00000"/>
              </a:buClr>
              <a:buFont typeface="Arial" pitchFamily="34" charset="0"/>
              <a:buChar char="•"/>
            </a:pPr>
            <a:r>
              <a:rPr lang="el-GR" sz="2800" b="1" dirty="0"/>
              <a:t>Τεκμήρια</a:t>
            </a:r>
            <a:r>
              <a:rPr lang="el-GR" sz="2800" dirty="0"/>
              <a:t> : Όχι (εάν δεν έχουν κατατεθεί)</a:t>
            </a:r>
          </a:p>
          <a:p>
            <a:pPr>
              <a:buClr>
                <a:srgbClr val="C00000"/>
              </a:buClr>
              <a:buFont typeface="Arial" pitchFamily="34" charset="0"/>
              <a:buChar char="•"/>
            </a:pPr>
            <a:r>
              <a:rPr lang="el-GR" sz="2800" dirty="0"/>
              <a:t>Οικογενειακή κατάσταση</a:t>
            </a:r>
          </a:p>
          <a:p>
            <a:endParaRPr lang="el-GR" dirty="0"/>
          </a:p>
        </p:txBody>
      </p:sp>
      <p:sp>
        <p:nvSpPr>
          <p:cNvPr id="4" name="Θέση αριθμού διαφάνειας 3"/>
          <p:cNvSpPr>
            <a:spLocks noGrp="1"/>
          </p:cNvSpPr>
          <p:nvPr>
            <p:ph type="sldNum" sz="quarter" idx="12"/>
          </p:nvPr>
        </p:nvSpPr>
        <p:spPr/>
        <p:txBody>
          <a:bodyPr/>
          <a:lstStyle/>
          <a:p>
            <a:fld id="{26B13C8A-402F-4DA1-839F-B3382551A3BD}" type="slidenum">
              <a:rPr lang="el-GR" smtClean="0"/>
              <a:t>20</a:t>
            </a:fld>
            <a:endParaRPr lang="el-GR"/>
          </a:p>
        </p:txBody>
      </p:sp>
    </p:spTree>
    <p:extLst>
      <p:ext uri="{BB962C8B-B14F-4D97-AF65-F5344CB8AC3E}">
        <p14:creationId xmlns:p14="http://schemas.microsoft.com/office/powerpoint/2010/main" val="2467048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67494"/>
            <a:ext cx="8229600" cy="857250"/>
          </a:xfrm>
        </p:spPr>
        <p:txBody>
          <a:bodyPr>
            <a:normAutofit/>
          </a:bodyPr>
          <a:lstStyle/>
          <a:p>
            <a:pPr algn="ctr"/>
            <a:r>
              <a:rPr lang="el-GR" sz="3200" b="1" dirty="0">
                <a:solidFill>
                  <a:srgbClr val="C00000"/>
                </a:solidFill>
              </a:rPr>
              <a:t>Η απομαγνητοφώνηση</a:t>
            </a:r>
          </a:p>
        </p:txBody>
      </p:sp>
      <p:sp>
        <p:nvSpPr>
          <p:cNvPr id="3" name="Θέση περιεχομένου 2"/>
          <p:cNvSpPr>
            <a:spLocks noGrp="1"/>
          </p:cNvSpPr>
          <p:nvPr>
            <p:ph idx="1"/>
          </p:nvPr>
        </p:nvSpPr>
        <p:spPr>
          <a:xfrm>
            <a:off x="457200" y="1124744"/>
            <a:ext cx="8229600" cy="5330064"/>
          </a:xfrm>
        </p:spPr>
        <p:txBody>
          <a:bodyPr>
            <a:normAutofit/>
          </a:bodyPr>
          <a:lstStyle/>
          <a:p>
            <a:pPr>
              <a:buClr>
                <a:srgbClr val="C00000"/>
              </a:buClr>
              <a:buFont typeface="Arial" pitchFamily="34" charset="0"/>
              <a:buChar char="•"/>
            </a:pPr>
            <a:r>
              <a:rPr lang="el-GR" sz="2400" dirty="0"/>
              <a:t>μεταφέρει τα λόγια του πληροφορητή και του ερευνητή ακριβώς όπως ειπώθηκαν: γραμματικά και συντακτικά λάθη, ιδιωματισμούς, δισταγμούς, σιωπές, συναισθηματικές αντιδράσεις…</a:t>
            </a:r>
          </a:p>
          <a:p>
            <a:pPr>
              <a:buClr>
                <a:srgbClr val="C00000"/>
              </a:buClr>
              <a:buFont typeface="Arial" pitchFamily="34" charset="0"/>
              <a:buChar char="•"/>
            </a:pPr>
            <a:r>
              <a:rPr lang="el-GR" sz="2400" b="1" dirty="0"/>
              <a:t>Σημειώνουμε</a:t>
            </a:r>
            <a:r>
              <a:rPr lang="el-GR" sz="2400" dirty="0"/>
              <a:t>: τις ασάφειες εντός αγκυλών: [ΔΑ1] (δεν ακούγεται μια λέξη) / τις διακοπές: [χτυπάει το τηλέφωνο], [γέλιο], [κλάμα], [μπαίνει στο δωμάτιο ο σύζυγος]</a:t>
            </a:r>
          </a:p>
          <a:p>
            <a:pPr>
              <a:buClr>
                <a:srgbClr val="C00000"/>
              </a:buClr>
              <a:buFont typeface="Arial" pitchFamily="34" charset="0"/>
              <a:buChar char="•"/>
            </a:pPr>
            <a:r>
              <a:rPr lang="el-GR" sz="2400" b="1" dirty="0"/>
              <a:t>Σημεία στίξης</a:t>
            </a:r>
            <a:r>
              <a:rPr lang="el-GR" sz="2400" dirty="0"/>
              <a:t>. Το σύστημα μεταγραφής μπορεί να ποικίλει, αρκεί να υπάρχει συνέπεια: , / . / … / [σιωπή] / ! Έμφαση / με κεφαλαία όταν υψώνει τη φωνή / ↓ χτυπάει το τραπέζι / ο πλάγιος λόγος σε εισαγωγικά</a:t>
            </a:r>
          </a:p>
          <a:p>
            <a:endParaRPr lang="el-GR" dirty="0"/>
          </a:p>
        </p:txBody>
      </p:sp>
      <p:sp>
        <p:nvSpPr>
          <p:cNvPr id="4" name="Θέση αριθμού διαφάνειας 3"/>
          <p:cNvSpPr>
            <a:spLocks noGrp="1"/>
          </p:cNvSpPr>
          <p:nvPr>
            <p:ph type="sldNum" sz="quarter" idx="12"/>
          </p:nvPr>
        </p:nvSpPr>
        <p:spPr/>
        <p:txBody>
          <a:bodyPr/>
          <a:lstStyle/>
          <a:p>
            <a:fld id="{26B13C8A-402F-4DA1-839F-B3382551A3BD}" type="slidenum">
              <a:rPr lang="el-GR" smtClean="0"/>
              <a:t>21</a:t>
            </a:fld>
            <a:endParaRPr lang="el-GR"/>
          </a:p>
        </p:txBody>
      </p:sp>
    </p:spTree>
    <p:extLst>
      <p:ext uri="{BB962C8B-B14F-4D97-AF65-F5344CB8AC3E}">
        <p14:creationId xmlns:p14="http://schemas.microsoft.com/office/powerpoint/2010/main" val="1118136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67494"/>
            <a:ext cx="8229600" cy="857250"/>
          </a:xfrm>
        </p:spPr>
        <p:txBody>
          <a:bodyPr>
            <a:noAutofit/>
          </a:bodyPr>
          <a:lstStyle/>
          <a:p>
            <a:pPr algn="ctr"/>
            <a:r>
              <a:rPr lang="el-GR" sz="3200" b="1" dirty="0">
                <a:solidFill>
                  <a:srgbClr val="C00000"/>
                </a:solidFill>
              </a:rPr>
              <a:t>Νομικά και ηθικά ζητήματα </a:t>
            </a:r>
            <a:br>
              <a:rPr lang="el-GR" sz="3200" b="1" dirty="0">
                <a:solidFill>
                  <a:srgbClr val="C00000"/>
                </a:solidFill>
              </a:rPr>
            </a:br>
            <a:r>
              <a:rPr lang="el-GR" sz="3200" b="1" dirty="0">
                <a:solidFill>
                  <a:srgbClr val="C00000"/>
                </a:solidFill>
              </a:rPr>
              <a:t>Παραχωρητήριο</a:t>
            </a:r>
          </a:p>
        </p:txBody>
      </p:sp>
      <p:sp>
        <p:nvSpPr>
          <p:cNvPr id="3" name="Θέση περιεχομένου 2"/>
          <p:cNvSpPr>
            <a:spLocks noGrp="1"/>
          </p:cNvSpPr>
          <p:nvPr>
            <p:ph idx="1"/>
          </p:nvPr>
        </p:nvSpPr>
        <p:spPr>
          <a:xfrm>
            <a:off x="457200" y="1484784"/>
            <a:ext cx="8229600" cy="4970024"/>
          </a:xfrm>
        </p:spPr>
        <p:txBody>
          <a:bodyPr>
            <a:normAutofit fontScale="77500" lnSpcReduction="20000"/>
          </a:bodyPr>
          <a:lstStyle/>
          <a:p>
            <a:pPr>
              <a:buClr>
                <a:srgbClr val="C00000"/>
              </a:buClr>
              <a:buFont typeface="Arial" pitchFamily="34" charset="0"/>
              <a:buChar char="•"/>
            </a:pPr>
            <a:r>
              <a:rPr lang="el-GR" sz="3100" dirty="0"/>
              <a:t>Το </a:t>
            </a:r>
            <a:r>
              <a:rPr lang="el-GR" sz="3100" dirty="0" err="1"/>
              <a:t>copyright</a:t>
            </a:r>
            <a:r>
              <a:rPr lang="el-GR" sz="3100" dirty="0"/>
              <a:t>  στον ήχο ή και στην εικόνα μιας συνέντευξης καθώς και η πρόσβαση άλλων (τρίτων) σε αυτήν καθορίζεται από το Παραχωρητήριο, το οποίο υπογράφει ο αφηγητής μας  </a:t>
            </a:r>
          </a:p>
          <a:p>
            <a:pPr>
              <a:buClr>
                <a:srgbClr val="C00000"/>
              </a:buClr>
              <a:buFont typeface="Arial" pitchFamily="34" charset="0"/>
              <a:buChar char="•"/>
            </a:pPr>
            <a:endParaRPr lang="el-GR" sz="3100" dirty="0"/>
          </a:p>
          <a:p>
            <a:pPr>
              <a:buClr>
                <a:srgbClr val="C00000"/>
              </a:buClr>
              <a:buFont typeface="Arial" pitchFamily="34" charset="0"/>
              <a:buChar char="•"/>
            </a:pPr>
            <a:r>
              <a:rPr lang="el-GR" sz="3100" b="1" dirty="0"/>
              <a:t>Το Παραχωρητήριο </a:t>
            </a:r>
            <a:r>
              <a:rPr lang="el-GR" sz="3100" dirty="0"/>
              <a:t>είναι μια φόρμα/ μια σελίδα την οποία ο αφηγητής υπογράφει ΜΕΤΑ το τέλος της συνέντευξης, γιατί τότε μόνο έχει επίγνωση του τι είπε στη διάρκειά της.   </a:t>
            </a:r>
          </a:p>
          <a:p>
            <a:pPr>
              <a:buClr>
                <a:srgbClr val="C00000"/>
              </a:buClr>
              <a:buFont typeface="Arial" pitchFamily="34" charset="0"/>
              <a:buChar char="•"/>
            </a:pPr>
            <a:r>
              <a:rPr lang="el-GR" sz="3100" dirty="0"/>
              <a:t>Πριν όμως τη συνέντευξη πρέπει να τον έχουμε ενημερώσει για τους σκοπούς της έρευνας μας, πού και πως θα χρησιμοποιηθούν αυτά που θα μας πει και θα καταγράψουμε και ότι μπορεί να ορίσει αυτός το χρόνο που θέλει να ανακοινωθούν. </a:t>
            </a:r>
          </a:p>
          <a:p>
            <a:endParaRPr lang="el-GR" dirty="0"/>
          </a:p>
        </p:txBody>
      </p:sp>
      <p:sp>
        <p:nvSpPr>
          <p:cNvPr id="4" name="Θέση αριθμού διαφάνειας 3"/>
          <p:cNvSpPr>
            <a:spLocks noGrp="1"/>
          </p:cNvSpPr>
          <p:nvPr>
            <p:ph type="sldNum" sz="quarter" idx="12"/>
          </p:nvPr>
        </p:nvSpPr>
        <p:spPr/>
        <p:txBody>
          <a:bodyPr/>
          <a:lstStyle/>
          <a:p>
            <a:fld id="{26B13C8A-402F-4DA1-839F-B3382551A3BD}" type="slidenum">
              <a:rPr lang="el-GR" smtClean="0"/>
              <a:t>22</a:t>
            </a:fld>
            <a:endParaRPr lang="el-GR"/>
          </a:p>
        </p:txBody>
      </p:sp>
    </p:spTree>
    <p:extLst>
      <p:ext uri="{BB962C8B-B14F-4D97-AF65-F5344CB8AC3E}">
        <p14:creationId xmlns:p14="http://schemas.microsoft.com/office/powerpoint/2010/main" val="37814000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67494"/>
            <a:ext cx="8229600" cy="785242"/>
          </a:xfrm>
        </p:spPr>
        <p:txBody>
          <a:bodyPr>
            <a:normAutofit/>
          </a:bodyPr>
          <a:lstStyle/>
          <a:p>
            <a:pPr algn="ctr"/>
            <a:r>
              <a:rPr lang="el-GR" sz="3200" b="1" dirty="0">
                <a:solidFill>
                  <a:srgbClr val="C00000"/>
                </a:solidFill>
              </a:rPr>
              <a:t>Η μνήμη Ι</a:t>
            </a:r>
          </a:p>
        </p:txBody>
      </p:sp>
      <p:sp>
        <p:nvSpPr>
          <p:cNvPr id="3" name="Θέση περιεχομένου 2"/>
          <p:cNvSpPr>
            <a:spLocks noGrp="1"/>
          </p:cNvSpPr>
          <p:nvPr>
            <p:ph idx="1"/>
          </p:nvPr>
        </p:nvSpPr>
        <p:spPr>
          <a:xfrm>
            <a:off x="457200" y="1052736"/>
            <a:ext cx="8229600" cy="5402072"/>
          </a:xfrm>
        </p:spPr>
        <p:txBody>
          <a:bodyPr>
            <a:normAutofit fontScale="92500" lnSpcReduction="10000"/>
          </a:bodyPr>
          <a:lstStyle/>
          <a:p>
            <a:pPr>
              <a:buClr>
                <a:srgbClr val="C00000"/>
              </a:buClr>
              <a:buFont typeface="Arial" pitchFamily="34" charset="0"/>
              <a:buChar char="•"/>
            </a:pPr>
            <a:r>
              <a:rPr lang="el-GR" sz="2600" dirty="0"/>
              <a:t>«Χωρίς τη μνήμη δεν είμαστε τίποτα. […] Η μνήμη είναι τόσο εύθραυστη και </a:t>
            </a:r>
            <a:r>
              <a:rPr lang="el-GR" sz="2600" dirty="0" err="1"/>
              <a:t>διακυβεύσιμη</a:t>
            </a:r>
            <a:r>
              <a:rPr lang="el-GR" sz="2600" dirty="0"/>
              <a:t>, όσο είναι απαραίτητη και παντοδύναμη. Δεν απειλείται μόνο από τη λησμονιά, τον παραδοσιακό της εχθρό, αλλά απειλείται επίσης και από τις εσφαλμένες μνήμες. […]  Τα ιδεολογήματα και οι φαντασιώσεις μας ταράζουν συνέχεια τη μνήμη και επειδή θέλουμε να πιστεύουμε στην πραγματικότητα του φαντασιακού, κάνουμε τελικά το ψέμα μας αλήθεια, πράγμα άλλωστε το οποίο έχει ελάχιστη σημασία, επειδή και τα δύο είναι βιωμένα τόσο προσωπικά». </a:t>
            </a:r>
            <a:r>
              <a:rPr lang="el-GR" sz="1900" dirty="0" err="1"/>
              <a:t>Λουίς</a:t>
            </a:r>
            <a:r>
              <a:rPr lang="el-GR" sz="1900" dirty="0"/>
              <a:t> </a:t>
            </a:r>
            <a:r>
              <a:rPr lang="el-GR" sz="1900" dirty="0" err="1"/>
              <a:t>Μπονουέλ</a:t>
            </a:r>
            <a:endParaRPr lang="el-GR" sz="1900" dirty="0"/>
          </a:p>
          <a:p>
            <a:pPr>
              <a:buClr>
                <a:srgbClr val="C00000"/>
              </a:buClr>
              <a:buFont typeface="Arial" pitchFamily="34" charset="0"/>
              <a:buChar char="•"/>
            </a:pPr>
            <a:r>
              <a:rPr lang="el-GR" sz="2600" b="1" i="1" dirty="0"/>
              <a:t>«Η ζωή δεν είναι αυτή που έζησε κανείς αλλά αυτή που θυμάται και όπως τη θυμάται για να την διηγηθεί»</a:t>
            </a:r>
            <a:r>
              <a:rPr lang="el-GR" sz="2600" dirty="0"/>
              <a:t> </a:t>
            </a:r>
            <a:r>
              <a:rPr lang="el-GR" sz="1900" dirty="0" err="1"/>
              <a:t>Γκαμπριέλ</a:t>
            </a:r>
            <a:r>
              <a:rPr lang="el-GR" sz="1900" dirty="0"/>
              <a:t> Γκαρσία Μαρκές</a:t>
            </a:r>
          </a:p>
          <a:p>
            <a:endParaRPr lang="el-GR" dirty="0"/>
          </a:p>
        </p:txBody>
      </p:sp>
      <p:sp>
        <p:nvSpPr>
          <p:cNvPr id="4" name="Θέση αριθμού διαφάνειας 3"/>
          <p:cNvSpPr>
            <a:spLocks noGrp="1"/>
          </p:cNvSpPr>
          <p:nvPr>
            <p:ph type="sldNum" sz="quarter" idx="12"/>
          </p:nvPr>
        </p:nvSpPr>
        <p:spPr/>
        <p:txBody>
          <a:bodyPr/>
          <a:lstStyle/>
          <a:p>
            <a:fld id="{26B13C8A-402F-4DA1-839F-B3382551A3BD}" type="slidenum">
              <a:rPr lang="el-GR" smtClean="0"/>
              <a:t>23</a:t>
            </a:fld>
            <a:endParaRPr lang="el-GR"/>
          </a:p>
        </p:txBody>
      </p:sp>
    </p:spTree>
    <p:extLst>
      <p:ext uri="{BB962C8B-B14F-4D97-AF65-F5344CB8AC3E}">
        <p14:creationId xmlns:p14="http://schemas.microsoft.com/office/powerpoint/2010/main" val="4251719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67494"/>
            <a:ext cx="8229600" cy="713234"/>
          </a:xfrm>
        </p:spPr>
        <p:txBody>
          <a:bodyPr>
            <a:normAutofit/>
          </a:bodyPr>
          <a:lstStyle/>
          <a:p>
            <a:pPr algn="ctr"/>
            <a:r>
              <a:rPr lang="el-GR" sz="3200" b="1" dirty="0">
                <a:solidFill>
                  <a:srgbClr val="C00000"/>
                </a:solidFill>
              </a:rPr>
              <a:t>Η μνήμη ΙΙ</a:t>
            </a:r>
          </a:p>
        </p:txBody>
      </p:sp>
      <p:sp>
        <p:nvSpPr>
          <p:cNvPr id="3" name="Θέση περιεχομένου 2"/>
          <p:cNvSpPr>
            <a:spLocks noGrp="1"/>
          </p:cNvSpPr>
          <p:nvPr>
            <p:ph idx="1"/>
          </p:nvPr>
        </p:nvSpPr>
        <p:spPr>
          <a:xfrm>
            <a:off x="457200" y="1196752"/>
            <a:ext cx="8229600" cy="5258056"/>
          </a:xfrm>
        </p:spPr>
        <p:txBody>
          <a:bodyPr>
            <a:normAutofit/>
          </a:bodyPr>
          <a:lstStyle/>
          <a:p>
            <a:pPr>
              <a:buClr>
                <a:srgbClr val="C00000"/>
              </a:buClr>
              <a:buFont typeface="Arial" pitchFamily="34" charset="0"/>
              <a:buChar char="•"/>
            </a:pPr>
            <a:r>
              <a:rPr lang="en-US" sz="2800" dirty="0"/>
              <a:t>“Time present and time past</a:t>
            </a:r>
            <a:br>
              <a:rPr lang="en-US" sz="2800" dirty="0"/>
            </a:br>
            <a:r>
              <a:rPr lang="en-US" sz="2800" dirty="0"/>
              <a:t>Are both perhaps present in time future,</a:t>
            </a:r>
            <a:br>
              <a:rPr lang="en-US" sz="2800" dirty="0"/>
            </a:br>
            <a:r>
              <a:rPr lang="en-US" sz="2800" dirty="0"/>
              <a:t>And time future contained in time past.”</a:t>
            </a:r>
          </a:p>
          <a:p>
            <a:pPr>
              <a:buClr>
                <a:srgbClr val="C00000"/>
              </a:buClr>
              <a:buFont typeface="Arial" pitchFamily="34" charset="0"/>
              <a:buChar char="•"/>
            </a:pPr>
            <a:endParaRPr lang="en-US" sz="2800" dirty="0"/>
          </a:p>
          <a:p>
            <a:pPr>
              <a:buClr>
                <a:srgbClr val="C00000"/>
              </a:buClr>
              <a:buFont typeface="Arial" pitchFamily="34" charset="0"/>
              <a:buChar char="•"/>
            </a:pPr>
            <a:r>
              <a:rPr lang="el-GR" sz="2800" dirty="0"/>
              <a:t>Ο χρόνος ο παρών και ο χρόνος ο παρελθών </a:t>
            </a:r>
          </a:p>
          <a:p>
            <a:pPr>
              <a:buClr>
                <a:srgbClr val="C00000"/>
              </a:buClr>
              <a:buFont typeface="Arial" pitchFamily="34" charset="0"/>
              <a:buChar char="•"/>
            </a:pPr>
            <a:r>
              <a:rPr lang="el-GR" sz="2800" dirty="0"/>
              <a:t>είναι ίσως και οι δύο παρόντες </a:t>
            </a:r>
          </a:p>
          <a:p>
            <a:pPr>
              <a:buClr>
                <a:srgbClr val="C00000"/>
              </a:buClr>
              <a:buFont typeface="Arial" pitchFamily="34" charset="0"/>
              <a:buChar char="•"/>
            </a:pPr>
            <a:r>
              <a:rPr lang="el-GR" sz="2800" dirty="0"/>
              <a:t>στον μέλλοντα  χρόνο </a:t>
            </a:r>
          </a:p>
          <a:p>
            <a:pPr>
              <a:buClr>
                <a:srgbClr val="C00000"/>
              </a:buClr>
              <a:buFont typeface="Arial" pitchFamily="34" charset="0"/>
              <a:buChar char="•"/>
            </a:pPr>
            <a:r>
              <a:rPr lang="el-GR" sz="2800" dirty="0"/>
              <a:t>και το παρελθόν περιέχει το μέλλον.</a:t>
            </a:r>
          </a:p>
          <a:p>
            <a:pPr>
              <a:buClr>
                <a:srgbClr val="C00000"/>
              </a:buClr>
              <a:buFont typeface="Arial" pitchFamily="34" charset="0"/>
              <a:buChar char="•"/>
            </a:pPr>
            <a:r>
              <a:rPr lang="el-GR" sz="2800" dirty="0"/>
              <a:t>	</a:t>
            </a:r>
            <a:r>
              <a:rPr lang="en-US" sz="2000" dirty="0"/>
              <a:t>T. S. Elliot, Four Quartets, “Burnt Norton” (</a:t>
            </a:r>
            <a:r>
              <a:rPr lang="el-GR" sz="2000" dirty="0" err="1"/>
              <a:t>μτφρ</a:t>
            </a:r>
            <a:r>
              <a:rPr lang="el-GR" sz="2000" dirty="0"/>
              <a:t>. Γ. Σεφέρης)</a:t>
            </a:r>
          </a:p>
          <a:p>
            <a:endParaRPr lang="el-GR" dirty="0"/>
          </a:p>
        </p:txBody>
      </p:sp>
      <p:sp>
        <p:nvSpPr>
          <p:cNvPr id="4" name="Θέση αριθμού διαφάνειας 3"/>
          <p:cNvSpPr>
            <a:spLocks noGrp="1"/>
          </p:cNvSpPr>
          <p:nvPr>
            <p:ph type="sldNum" sz="quarter" idx="12"/>
          </p:nvPr>
        </p:nvSpPr>
        <p:spPr/>
        <p:txBody>
          <a:bodyPr/>
          <a:lstStyle/>
          <a:p>
            <a:fld id="{26B13C8A-402F-4DA1-839F-B3382551A3BD}" type="slidenum">
              <a:rPr lang="el-GR" smtClean="0"/>
              <a:t>24</a:t>
            </a:fld>
            <a:endParaRPr lang="el-GR"/>
          </a:p>
        </p:txBody>
      </p:sp>
    </p:spTree>
    <p:extLst>
      <p:ext uri="{BB962C8B-B14F-4D97-AF65-F5344CB8AC3E}">
        <p14:creationId xmlns:p14="http://schemas.microsoft.com/office/powerpoint/2010/main" val="38644130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3200" b="1" dirty="0">
                <a:solidFill>
                  <a:srgbClr val="FF0000"/>
                </a:solidFill>
              </a:rPr>
              <a:t>Εκπαιδευτικά προγράμματα</a:t>
            </a:r>
          </a:p>
        </p:txBody>
      </p:sp>
      <p:sp>
        <p:nvSpPr>
          <p:cNvPr id="3" name="Θέση περιεχομένου 2"/>
          <p:cNvSpPr>
            <a:spLocks noGrp="1"/>
          </p:cNvSpPr>
          <p:nvPr>
            <p:ph idx="1"/>
          </p:nvPr>
        </p:nvSpPr>
        <p:spPr>
          <a:xfrm>
            <a:off x="457200" y="1412776"/>
            <a:ext cx="8229600" cy="5042032"/>
          </a:xfrm>
        </p:spPr>
        <p:txBody>
          <a:bodyPr>
            <a:normAutofit/>
          </a:bodyPr>
          <a:lstStyle/>
          <a:p>
            <a:pPr algn="just">
              <a:buClr>
                <a:srgbClr val="C00000"/>
              </a:buClr>
              <a:buFont typeface="Arial" pitchFamily="34" charset="0"/>
              <a:buChar char="•"/>
            </a:pPr>
            <a:r>
              <a:rPr lang="el-GR" sz="1800" dirty="0"/>
              <a:t>Μαθητές της Χίου, με συντονίστρια τη Ματίνα </a:t>
            </a:r>
            <a:r>
              <a:rPr lang="el-GR" sz="1800" dirty="0" err="1"/>
              <a:t>Σολωμάκου</a:t>
            </a:r>
            <a:r>
              <a:rPr lang="el-GR" sz="1800" dirty="0"/>
              <a:t>, υλοποίησαν το </a:t>
            </a:r>
            <a:r>
              <a:rPr lang="el-GR" sz="1800" dirty="0" err="1"/>
              <a:t>Mosaic</a:t>
            </a:r>
            <a:r>
              <a:rPr lang="el-GR" sz="1800" dirty="0"/>
              <a:t> Project, στο πλαίσιο του οποίου πήραν συνεντεύξεις από </a:t>
            </a:r>
            <a:r>
              <a:rPr lang="el-GR" sz="1800" dirty="0" err="1"/>
              <a:t>Σύρους</a:t>
            </a:r>
            <a:r>
              <a:rPr lang="el-GR" sz="1800" dirty="0"/>
              <a:t> πρόσφυγες, εθελοντές και </a:t>
            </a:r>
            <a:r>
              <a:rPr lang="el-GR" sz="1800" dirty="0" err="1"/>
              <a:t>Μικρασιάτες</a:t>
            </a:r>
            <a:r>
              <a:rPr lang="el-GR" sz="1800" dirty="0"/>
              <a:t> πρόσφυγες και δημιούργησαν ένα ντοκιμαντέρ με τίτλο </a:t>
            </a:r>
            <a:r>
              <a:rPr lang="el-GR" sz="1800" dirty="0" err="1"/>
              <a:t>Belsara</a:t>
            </a:r>
            <a:r>
              <a:rPr lang="el-GR" sz="1800" dirty="0"/>
              <a:t> / Στο δρόμο. Για περισσότερα, δέστε τη σελίδα τους στο </a:t>
            </a:r>
            <a:r>
              <a:rPr lang="el-GR" sz="1800" dirty="0" err="1"/>
              <a:t>facebook</a:t>
            </a:r>
            <a:r>
              <a:rPr lang="el-GR" sz="1800" dirty="0"/>
              <a:t> https://www.facebook.com/Mosaic-project-753633464768367/</a:t>
            </a:r>
          </a:p>
          <a:p>
            <a:pPr algn="just">
              <a:buClr>
                <a:srgbClr val="C00000"/>
              </a:buClr>
              <a:buFont typeface="Arial" pitchFamily="34" charset="0"/>
              <a:buChar char="•"/>
            </a:pPr>
            <a:endParaRPr lang="el-GR" sz="1800" dirty="0"/>
          </a:p>
          <a:p>
            <a:pPr algn="just">
              <a:buClr>
                <a:srgbClr val="C00000"/>
              </a:buClr>
              <a:buFont typeface="Arial" pitchFamily="34" charset="0"/>
              <a:buChar char="•"/>
            </a:pPr>
            <a:r>
              <a:rPr lang="el-GR" sz="1800" dirty="0"/>
              <a:t>Οι μαθητές του 20ου ΓΕΛ Αθήνας δημιούργησαν ντοκιμαντέρ με τίτλο "Για τη γενιά του 1999, ο 20ος αιώνας τόσο κοντά μα τόσο μακριά" που βραβεύτηκε στο Διαγωνισμό Μαθητικού Ιστορικού Ντοκιμαντέρ. https://www.youtube.com/watch?v=gw-b8CaCCxo</a:t>
            </a:r>
          </a:p>
          <a:p>
            <a:pPr algn="just">
              <a:buClr>
                <a:srgbClr val="C00000"/>
              </a:buClr>
              <a:buFont typeface="Arial" pitchFamily="34" charset="0"/>
              <a:buChar char="•"/>
            </a:pPr>
            <a:endParaRPr lang="el-GR" sz="1800" dirty="0"/>
          </a:p>
          <a:p>
            <a:pPr algn="just">
              <a:buClr>
                <a:srgbClr val="C00000"/>
              </a:buClr>
              <a:buFont typeface="Arial" pitchFamily="34" charset="0"/>
              <a:buChar char="•"/>
            </a:pPr>
            <a:r>
              <a:rPr lang="el-GR" sz="1800" dirty="0"/>
              <a:t>Οι μαθητές του 56oυ Γυμνασίου καταγράφουν την ιστορία της περιοχής τους, στους Αμπελόκηπους. Η ιστοσελίδα τους περιλαμβάνει πολύ πλούσιο υλικό με περιγραφές κτιρίων και χώρων, ιστορικές πληροφορίες, συνεντεύξεις κατοίκων και βίντεο. http://56gym-athin.att.sch.gr/index.php/m-arxiki/m-perioxi</a:t>
            </a:r>
          </a:p>
          <a:p>
            <a:pPr algn="just"/>
            <a:endParaRPr lang="el-GR" sz="1800" dirty="0"/>
          </a:p>
        </p:txBody>
      </p:sp>
      <p:sp>
        <p:nvSpPr>
          <p:cNvPr id="4" name="Θέση αριθμού διαφάνειας 3"/>
          <p:cNvSpPr>
            <a:spLocks noGrp="1"/>
          </p:cNvSpPr>
          <p:nvPr>
            <p:ph type="sldNum" sz="quarter" idx="12"/>
          </p:nvPr>
        </p:nvSpPr>
        <p:spPr/>
        <p:txBody>
          <a:bodyPr/>
          <a:lstStyle/>
          <a:p>
            <a:fld id="{26B13C8A-402F-4DA1-839F-B3382551A3BD}" type="slidenum">
              <a:rPr lang="el-GR" smtClean="0"/>
              <a:t>25</a:t>
            </a:fld>
            <a:endParaRPr lang="el-GR"/>
          </a:p>
        </p:txBody>
      </p:sp>
    </p:spTree>
    <p:extLst>
      <p:ext uri="{BB962C8B-B14F-4D97-AF65-F5344CB8AC3E}">
        <p14:creationId xmlns:p14="http://schemas.microsoft.com/office/powerpoint/2010/main" val="29101818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7544" y="980728"/>
            <a:ext cx="8229600" cy="4572000"/>
          </a:xfrm>
        </p:spPr>
        <p:txBody>
          <a:bodyPr>
            <a:normAutofit/>
          </a:bodyPr>
          <a:lstStyle/>
          <a:p>
            <a:pPr>
              <a:buClr>
                <a:srgbClr val="C00000"/>
              </a:buClr>
              <a:buFont typeface="Arial" pitchFamily="34" charset="0"/>
              <a:buChar char="•"/>
            </a:pPr>
            <a:r>
              <a:rPr lang="el-GR" sz="4000" dirty="0"/>
              <a:t>Έξι ερευνητικά ερωτηματικά: </a:t>
            </a:r>
            <a:r>
              <a:rPr lang="el-GR" sz="4000" b="1" dirty="0"/>
              <a:t>ποιος, που, πότε, πως, τι και γιατί</a:t>
            </a:r>
            <a:r>
              <a:rPr lang="el-GR" sz="4000" dirty="0" smtClean="0"/>
              <a:t>.</a:t>
            </a:r>
          </a:p>
          <a:p>
            <a:pPr marL="64008" indent="0" algn="ctr">
              <a:buNone/>
            </a:pPr>
            <a:r>
              <a:rPr lang="el-GR" sz="4000" dirty="0"/>
              <a:t/>
            </a:r>
            <a:br>
              <a:rPr lang="el-GR" sz="4000" dirty="0"/>
            </a:br>
            <a:r>
              <a:rPr lang="el-GR" sz="4000" dirty="0" smtClean="0"/>
              <a:t>  Για </a:t>
            </a:r>
            <a:r>
              <a:rPr lang="el-GR" sz="4000" dirty="0"/>
              <a:t>ερασιτέχνες ιστορικούς που </a:t>
            </a:r>
            <a:r>
              <a:rPr lang="el-GR" sz="4000" dirty="0" smtClean="0"/>
              <a:t>             αγαπούν </a:t>
            </a:r>
            <a:r>
              <a:rPr lang="el-GR" sz="4000" dirty="0"/>
              <a:t>και σέβονται την ιστορία</a:t>
            </a:r>
          </a:p>
        </p:txBody>
      </p:sp>
      <p:sp>
        <p:nvSpPr>
          <p:cNvPr id="4" name="Θέση αριθμού διαφάνειας 3"/>
          <p:cNvSpPr>
            <a:spLocks noGrp="1"/>
          </p:cNvSpPr>
          <p:nvPr>
            <p:ph type="sldNum" sz="quarter" idx="12"/>
          </p:nvPr>
        </p:nvSpPr>
        <p:spPr/>
        <p:txBody>
          <a:bodyPr/>
          <a:lstStyle/>
          <a:p>
            <a:fld id="{26B13C8A-402F-4DA1-839F-B3382551A3BD}" type="slidenum">
              <a:rPr lang="el-GR" smtClean="0"/>
              <a:t>26</a:t>
            </a:fld>
            <a:endParaRPr lang="el-GR"/>
          </a:p>
        </p:txBody>
      </p:sp>
    </p:spTree>
    <p:extLst>
      <p:ext uri="{BB962C8B-B14F-4D97-AF65-F5344CB8AC3E}">
        <p14:creationId xmlns:p14="http://schemas.microsoft.com/office/powerpoint/2010/main" val="9187312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404664"/>
            <a:ext cx="8229600" cy="6050144"/>
          </a:xfrm>
        </p:spPr>
        <p:txBody>
          <a:bodyPr/>
          <a:lstStyle/>
          <a:p>
            <a:pPr marL="342900" lvl="0" indent="-342900" defTabSz="457200">
              <a:spcBef>
                <a:spcPts val="1000"/>
              </a:spcBef>
              <a:buClr>
                <a:srgbClr val="A53010"/>
              </a:buClr>
              <a:buSzTx/>
              <a:buFont typeface="Wingdings 3" charset="2"/>
              <a:buChar char=""/>
            </a:pPr>
            <a:r>
              <a:rPr lang="el-GR" sz="2000" dirty="0"/>
              <a:t>Είμαστε ερευνητές: δεν είμαστε ούτε δικαστές, ούτε δημοσιογράφοι</a:t>
            </a:r>
          </a:p>
          <a:p>
            <a:pPr marL="742950" lvl="1" defTabSz="457200">
              <a:spcBef>
                <a:spcPts val="1000"/>
              </a:spcBef>
              <a:buClr>
                <a:srgbClr val="A53010"/>
              </a:buClr>
              <a:buSzTx/>
              <a:buFont typeface="Wingdings 3" charset="2"/>
              <a:buChar char=""/>
            </a:pPr>
            <a:r>
              <a:rPr lang="el-GR" sz="2000" dirty="0"/>
              <a:t>Προσπαθούμε να αναπαραστήσουμε ένα «ζωντανό» παρελθόν</a:t>
            </a:r>
          </a:p>
          <a:p>
            <a:pPr marL="742950" lvl="1" defTabSz="457200">
              <a:spcBef>
                <a:spcPts val="1000"/>
              </a:spcBef>
              <a:buClr>
                <a:srgbClr val="A53010"/>
              </a:buClr>
              <a:buSzTx/>
              <a:buFont typeface="Wingdings 3" charset="2"/>
              <a:buChar char=""/>
            </a:pPr>
            <a:r>
              <a:rPr lang="el-GR" sz="2000" dirty="0"/>
              <a:t>Να κατανοήσουμε που βρισκόμαστε και που πηγαίνουμε</a:t>
            </a:r>
          </a:p>
          <a:p>
            <a:pPr marL="342900" lvl="0" indent="-342900" defTabSz="457200">
              <a:spcBef>
                <a:spcPts val="1000"/>
              </a:spcBef>
              <a:buClr>
                <a:srgbClr val="A53010"/>
              </a:buClr>
              <a:buSzTx/>
              <a:buFont typeface="Wingdings 3" charset="2"/>
              <a:buChar char=""/>
            </a:pPr>
            <a:r>
              <a:rPr lang="el-GR" sz="2000" dirty="0"/>
              <a:t>Εντάσσουμε τη μαρτυρία στο ευρύτερο ιστορικό πλαίσιο: έχουμε κατάλληλα προετοιμαστεί</a:t>
            </a:r>
          </a:p>
          <a:p>
            <a:pPr marL="342900" lvl="0" indent="-342900" defTabSz="457200">
              <a:spcBef>
                <a:spcPts val="1000"/>
              </a:spcBef>
              <a:buClr>
                <a:srgbClr val="A53010"/>
              </a:buClr>
              <a:buSzTx/>
              <a:buFont typeface="Wingdings 3" charset="2"/>
              <a:buChar char=""/>
            </a:pPr>
            <a:r>
              <a:rPr lang="el-GR" sz="2000" dirty="0"/>
              <a:t>Αποκωδικοποιούμε τα λόγια και τα νοήματα των αφηγητών μας</a:t>
            </a:r>
          </a:p>
          <a:p>
            <a:pPr marL="742950" lvl="1" defTabSz="457200">
              <a:spcBef>
                <a:spcPts val="1000"/>
              </a:spcBef>
              <a:buClr>
                <a:srgbClr val="A53010"/>
              </a:buClr>
              <a:buSzTx/>
              <a:buFont typeface="Wingdings 3" charset="2"/>
              <a:buChar char=""/>
            </a:pPr>
            <a:r>
              <a:rPr lang="el-GR" sz="2000" dirty="0"/>
              <a:t>Χρησιμοποιούμε την κριτική σκέψη  </a:t>
            </a:r>
          </a:p>
          <a:p>
            <a:pPr marL="742950" lvl="1" defTabSz="457200">
              <a:spcBef>
                <a:spcPts val="1000"/>
              </a:spcBef>
              <a:buClr>
                <a:srgbClr val="A53010"/>
              </a:buClr>
              <a:buSzTx/>
              <a:buFont typeface="Wingdings 3" charset="2"/>
              <a:buChar char=""/>
            </a:pPr>
            <a:r>
              <a:rPr lang="el-GR" sz="2000" dirty="0"/>
              <a:t>Αμφισβητούμε τους ζωτικούς μύθους</a:t>
            </a:r>
          </a:p>
          <a:p>
            <a:pPr marL="742950" lvl="1" defTabSz="457200">
              <a:spcBef>
                <a:spcPts val="1000"/>
              </a:spcBef>
              <a:buClr>
                <a:srgbClr val="A53010"/>
              </a:buClr>
              <a:buSzTx/>
              <a:buFont typeface="Wingdings 3" charset="2"/>
              <a:buChar char=""/>
            </a:pPr>
            <a:r>
              <a:rPr lang="el-GR" sz="2000" dirty="0"/>
              <a:t>Ακούμε όλες -και τις αντίθετες- φωνές</a:t>
            </a:r>
          </a:p>
          <a:p>
            <a:pPr marL="742950" lvl="1" defTabSz="457200">
              <a:spcBef>
                <a:spcPts val="1000"/>
              </a:spcBef>
              <a:buClr>
                <a:srgbClr val="A53010"/>
              </a:buClr>
              <a:buSzTx/>
              <a:buFont typeface="Wingdings 3" charset="2"/>
              <a:buChar char=""/>
            </a:pPr>
            <a:r>
              <a:rPr lang="el-GR" sz="2000" dirty="0"/>
              <a:t>Δεν υπάρχουν αυτονόητα: εάν δεν ρωτήσουμε, δεν θα μάθουμε</a:t>
            </a:r>
          </a:p>
          <a:p>
            <a:pPr marL="64008" indent="0">
              <a:buNone/>
            </a:pPr>
            <a:endParaRPr lang="el-GR" dirty="0"/>
          </a:p>
        </p:txBody>
      </p:sp>
      <p:sp>
        <p:nvSpPr>
          <p:cNvPr id="4" name="Θέση αριθμού διαφάνειας 3"/>
          <p:cNvSpPr>
            <a:spLocks noGrp="1"/>
          </p:cNvSpPr>
          <p:nvPr>
            <p:ph type="sldNum" sz="quarter" idx="12"/>
          </p:nvPr>
        </p:nvSpPr>
        <p:spPr/>
        <p:txBody>
          <a:bodyPr/>
          <a:lstStyle/>
          <a:p>
            <a:fld id="{26B13C8A-402F-4DA1-839F-B3382551A3BD}" type="slidenum">
              <a:rPr lang="el-GR" smtClean="0"/>
              <a:t>27</a:t>
            </a:fld>
            <a:endParaRPr lang="el-GR"/>
          </a:p>
        </p:txBody>
      </p:sp>
    </p:spTree>
    <p:extLst>
      <p:ext uri="{BB962C8B-B14F-4D97-AF65-F5344CB8AC3E}">
        <p14:creationId xmlns:p14="http://schemas.microsoft.com/office/powerpoint/2010/main" val="17733478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476672"/>
            <a:ext cx="8229600" cy="5978136"/>
          </a:xfrm>
        </p:spPr>
        <p:txBody>
          <a:bodyPr/>
          <a:lstStyle/>
          <a:p>
            <a:pPr marL="342900" lvl="0" indent="-342900" defTabSz="457200">
              <a:spcBef>
                <a:spcPts val="1000"/>
              </a:spcBef>
              <a:buClr>
                <a:srgbClr val="A53010"/>
              </a:buClr>
              <a:buSzTx/>
              <a:buFont typeface="Wingdings 3" charset="2"/>
              <a:buChar char=""/>
            </a:pPr>
            <a:r>
              <a:rPr lang="el-GR" sz="2400" dirty="0">
                <a:latin typeface="Century Gothic" pitchFamily="34" charset="0"/>
                <a:ea typeface="Verdana" panose="020B0604030504040204" pitchFamily="34" charset="0"/>
                <a:cs typeface="Verdana" panose="020B0604030504040204" pitchFamily="34" charset="0"/>
              </a:rPr>
              <a:t>Ιστορίες / αφηγήσεις ζωής</a:t>
            </a:r>
          </a:p>
          <a:p>
            <a:pPr marL="742950" lvl="1" defTabSz="457200">
              <a:spcBef>
                <a:spcPts val="1000"/>
              </a:spcBef>
              <a:buClr>
                <a:srgbClr val="A53010"/>
              </a:buClr>
              <a:buSzTx/>
              <a:buFont typeface="Wingdings 3" charset="2"/>
              <a:buChar char=""/>
            </a:pPr>
            <a:r>
              <a:rPr lang="el-GR" sz="2400" dirty="0">
                <a:latin typeface="Century Gothic" pitchFamily="34" charset="0"/>
                <a:ea typeface="Verdana" panose="020B0604030504040204" pitchFamily="34" charset="0"/>
                <a:cs typeface="Verdana" panose="020B0604030504040204" pitchFamily="34" charset="0"/>
              </a:rPr>
              <a:t>Συνδέουν την ατομική ιστορία με την ιστορία της κοινότητας</a:t>
            </a:r>
          </a:p>
          <a:p>
            <a:pPr marL="742950" lvl="1" defTabSz="457200">
              <a:spcBef>
                <a:spcPts val="1000"/>
              </a:spcBef>
              <a:buClr>
                <a:srgbClr val="A53010"/>
              </a:buClr>
              <a:buSzTx/>
              <a:buFont typeface="Wingdings 3" charset="2"/>
              <a:buChar char=""/>
            </a:pPr>
            <a:r>
              <a:rPr lang="el-GR" sz="2400" dirty="0">
                <a:latin typeface="Century Gothic" pitchFamily="34" charset="0"/>
                <a:ea typeface="Verdana" panose="020B0604030504040204" pitchFamily="34" charset="0"/>
                <a:cs typeface="Verdana" panose="020B0604030504040204" pitchFamily="34" charset="0"/>
              </a:rPr>
              <a:t>Αναδεικνύουν την πολυπλοκότητα και τις αντιθέσεις των ανθρώπινων σχέσεων, συναισθημάτων, νοημάτων</a:t>
            </a:r>
          </a:p>
          <a:p>
            <a:pPr marL="342900" lvl="0" indent="-342900" defTabSz="457200">
              <a:spcBef>
                <a:spcPts val="1000"/>
              </a:spcBef>
              <a:buClr>
                <a:srgbClr val="A53010"/>
              </a:buClr>
              <a:buSzTx/>
              <a:buFont typeface="Wingdings 3" charset="2"/>
              <a:buChar char=""/>
            </a:pPr>
            <a:r>
              <a:rPr lang="el-GR" altLang="el-GR" sz="2400" dirty="0">
                <a:latin typeface="Century Gothic" pitchFamily="34" charset="0"/>
                <a:ea typeface="Verdana" panose="020B0604030504040204" pitchFamily="34" charset="0"/>
                <a:cs typeface="Verdana" panose="020B0604030504040204" pitchFamily="34" charset="0"/>
              </a:rPr>
              <a:t>Σπουδαίο ρόλο, εκτός από τον αφηγητή παίζει και ο ερευνητής: η προετοιμασία του, γιατί κάνει την έρευνα, από ποιους θα πάρει συνέντευξη και γιατί, οι εμπειρίες του, η διάθεσή του την ώρα που παίρνει τη συνέντευξη, ο τόπος της συνέντευξης, η ταυτότητά του</a:t>
            </a:r>
          </a:p>
          <a:p>
            <a:pPr marL="342900" lvl="0" indent="-342900" algn="ctr" defTabSz="457200">
              <a:spcBef>
                <a:spcPts val="1000"/>
              </a:spcBef>
              <a:buClr>
                <a:srgbClr val="A53010"/>
              </a:buClr>
              <a:buSzTx/>
              <a:buNone/>
            </a:pPr>
            <a:r>
              <a:rPr lang="el-GR" altLang="el-GR" sz="2400" dirty="0">
                <a:latin typeface="Century Gothic" pitchFamily="34" charset="0"/>
                <a:ea typeface="ＭＳ Ｐゴシック" panose="020B0600070205080204" pitchFamily="34" charset="-128"/>
              </a:rPr>
              <a:t>αντικειμενικότητα </a:t>
            </a:r>
            <a:r>
              <a:rPr lang="en-US" altLang="el-GR" sz="2400" b="1" i="1" dirty="0" err="1">
                <a:latin typeface="Century Gothic" pitchFamily="34" charset="0"/>
                <a:ea typeface="ＭＳ Ｐゴシック" panose="020B0600070205080204" pitchFamily="34" charset="-128"/>
              </a:rPr>
              <a:t>vs</a:t>
            </a:r>
            <a:r>
              <a:rPr lang="en-US" altLang="el-GR" sz="2400" dirty="0">
                <a:latin typeface="Century Gothic" pitchFamily="34" charset="0"/>
                <a:ea typeface="ＭＳ Ｐゴシック" panose="020B0600070205080204" pitchFamily="34" charset="-128"/>
              </a:rPr>
              <a:t> </a:t>
            </a:r>
            <a:r>
              <a:rPr lang="el-GR" altLang="el-GR" sz="2400" dirty="0">
                <a:latin typeface="Century Gothic" pitchFamily="34" charset="0"/>
                <a:ea typeface="ＭＳ Ｐゴシック" panose="020B0600070205080204" pitchFamily="34" charset="-128"/>
              </a:rPr>
              <a:t>υποκειμενικότητα</a:t>
            </a:r>
            <a:endParaRPr lang="en-US" altLang="el-GR" sz="2400" dirty="0">
              <a:latin typeface="Century Gothic" pitchFamily="34" charset="0"/>
              <a:ea typeface="ＭＳ Ｐゴシック" panose="020B0600070205080204" pitchFamily="34" charset="-128"/>
            </a:endParaRPr>
          </a:p>
          <a:p>
            <a:pPr marL="342900" lvl="0" indent="-342900" algn="ctr" defTabSz="457200">
              <a:spcBef>
                <a:spcPts val="1000"/>
              </a:spcBef>
              <a:buClr>
                <a:srgbClr val="A53010"/>
              </a:buClr>
              <a:buSzTx/>
              <a:buNone/>
            </a:pPr>
            <a:r>
              <a:rPr lang="el-GR" altLang="el-GR" sz="2400" dirty="0">
                <a:latin typeface="Century Gothic" pitchFamily="34" charset="0"/>
                <a:ea typeface="ＭＳ Ｐゴシック" panose="020B0600070205080204" pitchFamily="34" charset="-128"/>
              </a:rPr>
              <a:t>τα γεγονότα</a:t>
            </a:r>
            <a:r>
              <a:rPr lang="en-US" altLang="el-GR" sz="2400" dirty="0">
                <a:latin typeface="Century Gothic" pitchFamily="34" charset="0"/>
                <a:ea typeface="ＭＳ Ｐゴシック" panose="020B0600070205080204" pitchFamily="34" charset="-128"/>
              </a:rPr>
              <a:t> </a:t>
            </a:r>
            <a:r>
              <a:rPr lang="en-US" altLang="el-GR" sz="2400" b="1" i="1" dirty="0" err="1">
                <a:latin typeface="Century Gothic" pitchFamily="34" charset="0"/>
                <a:ea typeface="ＭＳ Ｐゴシック" panose="020B0600070205080204" pitchFamily="34" charset="-128"/>
              </a:rPr>
              <a:t>vs</a:t>
            </a:r>
            <a:r>
              <a:rPr lang="en-US" altLang="el-GR" sz="2400" dirty="0">
                <a:latin typeface="Century Gothic" pitchFamily="34" charset="0"/>
                <a:ea typeface="ＭＳ Ｐゴシック" panose="020B0600070205080204" pitchFamily="34" charset="-128"/>
              </a:rPr>
              <a:t> </a:t>
            </a:r>
            <a:r>
              <a:rPr lang="el-GR" altLang="el-GR" sz="2400" dirty="0">
                <a:latin typeface="Century Gothic" pitchFamily="34" charset="0"/>
                <a:ea typeface="ＭＳ Ｐゴシック" panose="020B0600070205080204" pitchFamily="34" charset="-128"/>
              </a:rPr>
              <a:t>η προσωπική εμπειρία</a:t>
            </a:r>
            <a:endParaRPr lang="en-US" altLang="el-GR" sz="2400" dirty="0">
              <a:latin typeface="Century Gothic" pitchFamily="34" charset="0"/>
              <a:ea typeface="ＭＳ Ｐゴシック" panose="020B0600070205080204" pitchFamily="34" charset="-128"/>
            </a:endParaRPr>
          </a:p>
          <a:p>
            <a:endParaRPr lang="el-GR" dirty="0"/>
          </a:p>
        </p:txBody>
      </p:sp>
      <p:sp>
        <p:nvSpPr>
          <p:cNvPr id="4" name="Θέση αριθμού διαφάνειας 3"/>
          <p:cNvSpPr>
            <a:spLocks noGrp="1"/>
          </p:cNvSpPr>
          <p:nvPr>
            <p:ph type="sldNum" sz="quarter" idx="12"/>
          </p:nvPr>
        </p:nvSpPr>
        <p:spPr/>
        <p:txBody>
          <a:bodyPr/>
          <a:lstStyle/>
          <a:p>
            <a:fld id="{26B13C8A-402F-4DA1-839F-B3382551A3BD}" type="slidenum">
              <a:rPr lang="el-GR" smtClean="0"/>
              <a:t>28</a:t>
            </a:fld>
            <a:endParaRPr lang="el-GR"/>
          </a:p>
        </p:txBody>
      </p:sp>
    </p:spTree>
    <p:extLst>
      <p:ext uri="{BB962C8B-B14F-4D97-AF65-F5344CB8AC3E}">
        <p14:creationId xmlns:p14="http://schemas.microsoft.com/office/powerpoint/2010/main" val="39316998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548680"/>
            <a:ext cx="8229600" cy="5906128"/>
          </a:xfrm>
        </p:spPr>
        <p:txBody>
          <a:bodyPr>
            <a:normAutofit fontScale="70000" lnSpcReduction="20000"/>
          </a:bodyPr>
          <a:lstStyle/>
          <a:p>
            <a:pPr algn="just">
              <a:buClr>
                <a:srgbClr val="C00000"/>
              </a:buClr>
              <a:buFont typeface="Arial" pitchFamily="34" charset="0"/>
              <a:buChar char="•"/>
            </a:pPr>
            <a:r>
              <a:rPr lang="el-GR" dirty="0"/>
              <a:t>Ρεβέκκα </a:t>
            </a:r>
            <a:r>
              <a:rPr lang="el-GR" dirty="0" err="1"/>
              <a:t>Καραγάτση</a:t>
            </a:r>
            <a:r>
              <a:rPr lang="el-GR" dirty="0"/>
              <a:t>, έρευνα για τη μεταπολεμική μετανάστευση από τη Λήμνο - το πρόγραμμα υλοποιήθηκε από τη α' και γ' τάξη Γυμνασίου της Λήμνου. http://limnosimmigration.wordpress.com/</a:t>
            </a:r>
          </a:p>
          <a:p>
            <a:pPr algn="just">
              <a:buClr>
                <a:srgbClr val="C00000"/>
              </a:buClr>
              <a:buFont typeface="Arial" pitchFamily="34" charset="0"/>
              <a:buChar char="•"/>
            </a:pPr>
            <a:endParaRPr lang="el-GR" dirty="0"/>
          </a:p>
          <a:p>
            <a:pPr algn="just">
              <a:buClr>
                <a:srgbClr val="C00000"/>
              </a:buClr>
              <a:buFont typeface="Arial" pitchFamily="34" charset="0"/>
              <a:buChar char="•"/>
            </a:pPr>
            <a:r>
              <a:rPr lang="el-GR" dirty="0"/>
              <a:t>Άρθρο της Βασιλικής Σακκά "Προφορική Ιστορία και Σχολείο: η ιστορία ως βιωμένη εμπειρία και η διδακτική της αξιοποίησης" (2008). https://www.academia.edu/904000</a:t>
            </a:r>
          </a:p>
          <a:p>
            <a:pPr algn="just">
              <a:buClr>
                <a:srgbClr val="C00000"/>
              </a:buClr>
              <a:buFont typeface="Arial" pitchFamily="34" charset="0"/>
              <a:buChar char="•"/>
            </a:pPr>
            <a:endParaRPr lang="el-GR" dirty="0"/>
          </a:p>
          <a:p>
            <a:pPr algn="just">
              <a:buClr>
                <a:srgbClr val="C00000"/>
              </a:buClr>
              <a:buFont typeface="Arial" pitchFamily="34" charset="0"/>
              <a:buChar char="•"/>
            </a:pPr>
            <a:r>
              <a:rPr lang="el-GR" dirty="0"/>
              <a:t>Στο </a:t>
            </a:r>
            <a:r>
              <a:rPr lang="el-GR" dirty="0" err="1"/>
              <a:t>Ζάννειο</a:t>
            </a:r>
            <a:r>
              <a:rPr lang="el-GR" dirty="0"/>
              <a:t> Πρότυπο Πειραματικό Γενικό Λύκειο Πειραιά υλοποιήθηκε στο σχολικό έτος 2013-14  πρόγραμμα προφορικής ιστορίας με τίτλο "Προφορική Ιστορία - Αφηγήσεις και μνήμες ζωής". Στο πρόγραμμα εργάστηκαν μαθητές και μαθήτριες της Α' Λυκείου. Οι μαθητές συγκέντρωσαν μαρτυρίες και ιστορικό υλικό σχετικά με το Β' Παγκόσμιο Πόλεμο, τον Εμφύλιο, τη μάχη της Κρήτης, την τουρκική εισβολή στην Κύπρο και το Πολυτεχνείο. Στη συνέχεια συγκρότησαν το Αρχείο Προφορικής Ιστορίας του σχολείου τους. http://oralhistoryzanneio.blogspot.gr</a:t>
            </a:r>
          </a:p>
          <a:p>
            <a:pPr>
              <a:buClr>
                <a:srgbClr val="C00000"/>
              </a:buClr>
              <a:buFont typeface="Arial" pitchFamily="34" charset="0"/>
              <a:buChar char="•"/>
            </a:pPr>
            <a:endParaRPr lang="el-GR" dirty="0"/>
          </a:p>
        </p:txBody>
      </p:sp>
      <p:sp>
        <p:nvSpPr>
          <p:cNvPr id="4" name="Θέση αριθμού διαφάνειας 3"/>
          <p:cNvSpPr>
            <a:spLocks noGrp="1"/>
          </p:cNvSpPr>
          <p:nvPr>
            <p:ph type="sldNum" sz="quarter" idx="12"/>
          </p:nvPr>
        </p:nvSpPr>
        <p:spPr/>
        <p:txBody>
          <a:bodyPr/>
          <a:lstStyle/>
          <a:p>
            <a:fld id="{26B13C8A-402F-4DA1-839F-B3382551A3BD}" type="slidenum">
              <a:rPr lang="el-GR" smtClean="0"/>
              <a:t>29</a:t>
            </a:fld>
            <a:endParaRPr lang="el-GR"/>
          </a:p>
        </p:txBody>
      </p:sp>
    </p:spTree>
    <p:extLst>
      <p:ext uri="{BB962C8B-B14F-4D97-AF65-F5344CB8AC3E}">
        <p14:creationId xmlns:p14="http://schemas.microsoft.com/office/powerpoint/2010/main" val="2894733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a:spLocks noGrp="1"/>
          </p:cNvSpPr>
          <p:nvPr>
            <p:ph idx="1"/>
          </p:nvPr>
        </p:nvSpPr>
        <p:spPr>
          <a:xfrm>
            <a:off x="395920" y="692150"/>
            <a:ext cx="8352159" cy="5401146"/>
          </a:xfrm>
        </p:spPr>
        <p:txBody>
          <a:bodyPr>
            <a:normAutofit/>
          </a:bodyPr>
          <a:lstStyle/>
          <a:p>
            <a:pPr algn="just">
              <a:buClr>
                <a:srgbClr val="C00000"/>
              </a:buClr>
              <a:buSzPct val="87000"/>
              <a:buFont typeface="Arial" pitchFamily="34" charset="0"/>
              <a:buChar char="•"/>
            </a:pPr>
            <a:r>
              <a:rPr lang="el-GR" sz="2400" dirty="0"/>
              <a:t>Στόχος της ομάδας είναι η καταγραφή της ιστορίας της Λέσβου, μέσω της  </a:t>
            </a:r>
            <a:r>
              <a:rPr lang="el-GR" sz="2400" dirty="0" smtClean="0"/>
              <a:t>Προφορικής </a:t>
            </a:r>
            <a:r>
              <a:rPr lang="el-GR" sz="2400" dirty="0"/>
              <a:t>Ιστορίας για τη διάσωση της ατομικής και συλλογικής </a:t>
            </a:r>
            <a:r>
              <a:rPr lang="el-GR" sz="2400" dirty="0" smtClean="0"/>
              <a:t>μνήμης.</a:t>
            </a:r>
          </a:p>
          <a:p>
            <a:pPr algn="just">
              <a:buClr>
                <a:srgbClr val="C00000"/>
              </a:buClr>
              <a:buSzPct val="87000"/>
              <a:buFont typeface="Arial" pitchFamily="34" charset="0"/>
              <a:buChar char="•"/>
            </a:pPr>
            <a:endParaRPr lang="el-GR" sz="2400" dirty="0" smtClean="0"/>
          </a:p>
          <a:p>
            <a:pPr algn="just">
              <a:buClr>
                <a:srgbClr val="C00000"/>
              </a:buClr>
              <a:buSzPct val="87000"/>
              <a:buFont typeface="Arial" pitchFamily="34" charset="0"/>
              <a:buChar char="•"/>
            </a:pPr>
            <a:r>
              <a:rPr lang="el-GR" sz="2400" dirty="0"/>
              <a:t>Απώτερος σκοπός της </a:t>
            </a:r>
            <a:r>
              <a:rPr lang="el-GR" sz="2400" b="1" dirty="0"/>
              <a:t>Ο.Π.Ι.ΛΕΣ</a:t>
            </a:r>
            <a:r>
              <a:rPr lang="el-GR" sz="2400" dirty="0"/>
              <a:t> είναι οι συνεντεύξεις της ως ψηφιακό υλικό να </a:t>
            </a:r>
            <a:r>
              <a:rPr lang="el-GR" sz="2400" dirty="0" smtClean="0"/>
              <a:t>χρησιμοποιηθούν για πολιτιστικούς, </a:t>
            </a:r>
            <a:r>
              <a:rPr lang="el-GR" sz="2400" dirty="0"/>
              <a:t>εκπαιδευτικούς </a:t>
            </a:r>
            <a:r>
              <a:rPr lang="el-GR" sz="2400" dirty="0" smtClean="0"/>
              <a:t>και ερευνητικούς σκοπούς.</a:t>
            </a:r>
          </a:p>
          <a:p>
            <a:pPr algn="just">
              <a:buClr>
                <a:srgbClr val="C00000"/>
              </a:buClr>
              <a:buSzPct val="87000"/>
              <a:buFont typeface="Arial" pitchFamily="34" charset="0"/>
              <a:buChar char="•"/>
            </a:pPr>
            <a:endParaRPr lang="el-GR" sz="2400" dirty="0" smtClean="0"/>
          </a:p>
          <a:p>
            <a:pPr algn="just">
              <a:buClr>
                <a:srgbClr val="C00000"/>
              </a:buClr>
              <a:buSzPct val="87000"/>
              <a:buFont typeface="Arial" pitchFamily="34" charset="0"/>
              <a:buChar char="•"/>
            </a:pPr>
            <a:r>
              <a:rPr lang="el-GR" sz="2400" dirty="0" smtClean="0"/>
              <a:t>Κοινός </a:t>
            </a:r>
            <a:r>
              <a:rPr lang="el-GR" sz="2400" dirty="0"/>
              <a:t>στόχος των </a:t>
            </a:r>
            <a:r>
              <a:rPr lang="el-GR" sz="2400" b="1" dirty="0"/>
              <a:t>Ο.Π.Ι</a:t>
            </a:r>
            <a:r>
              <a:rPr lang="el-GR" sz="2400" dirty="0"/>
              <a:t> είναι να δημιουργήσουν ένα εναλλακτικό αφήγημα για το παρελθόν, το οποίο δομείται κοινωνικά, παράλληλα με τις νέες ταυτότητες που μετά-σχηματίζονται λόγω της κρίσης.</a:t>
            </a:r>
          </a:p>
          <a:p>
            <a:pPr algn="just">
              <a:buClr>
                <a:srgbClr val="C00000"/>
              </a:buClr>
              <a:buSzPct val="87000"/>
              <a:buFont typeface="Arial" pitchFamily="34" charset="0"/>
              <a:buChar char="•"/>
            </a:pPr>
            <a:endParaRPr lang="el-GR" sz="2400" dirty="0" smtClean="0"/>
          </a:p>
        </p:txBody>
      </p:sp>
      <p:sp>
        <p:nvSpPr>
          <p:cNvPr id="2" name="Θέση αριθμού διαφάνειας 1"/>
          <p:cNvSpPr>
            <a:spLocks noGrp="1"/>
          </p:cNvSpPr>
          <p:nvPr>
            <p:ph type="sldNum" sz="quarter" idx="12"/>
          </p:nvPr>
        </p:nvSpPr>
        <p:spPr>
          <a:xfrm>
            <a:off x="8460432" y="6453336"/>
            <a:ext cx="502920" cy="301752"/>
          </a:xfrm>
        </p:spPr>
        <p:txBody>
          <a:bodyPr/>
          <a:lstStyle/>
          <a:p>
            <a:fld id="{26B13C8A-402F-4DA1-839F-B3382551A3BD}" type="slidenum">
              <a:rPr lang="el-GR" smtClean="0"/>
              <a:t>3</a:t>
            </a:fld>
            <a:endParaRPr lang="el-GR" dirty="0"/>
          </a:p>
        </p:txBody>
      </p:sp>
    </p:spTree>
    <p:extLst>
      <p:ext uri="{BB962C8B-B14F-4D97-AF65-F5344CB8AC3E}">
        <p14:creationId xmlns:p14="http://schemas.microsoft.com/office/powerpoint/2010/main" val="3228308761"/>
      </p:ext>
    </p:extLst>
  </p:cSld>
  <p:clrMapOvr>
    <a:masterClrMapping/>
  </p:clrMapOvr>
  <mc:AlternateContent xmlns:mc="http://schemas.openxmlformats.org/markup-compatibility/2006" xmlns:p14="http://schemas.microsoft.com/office/powerpoint/2010/main">
    <mc:Choice Requires="p14">
      <p:transition spd="slow" p14:dur="2000" advTm="15320"/>
    </mc:Choice>
    <mc:Fallback xmlns="">
      <p:transition spd="slow" advTm="1532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800" b="1" dirty="0" smtClean="0">
                <a:solidFill>
                  <a:srgbClr val="C00000"/>
                </a:solidFill>
              </a:rPr>
              <a:t>Ηλεκτρονικές πηγές</a:t>
            </a:r>
            <a:endParaRPr lang="el-GR" sz="2800" b="1" dirty="0">
              <a:solidFill>
                <a:srgbClr val="C00000"/>
              </a:solidFill>
            </a:endParaRPr>
          </a:p>
        </p:txBody>
      </p:sp>
      <p:sp>
        <p:nvSpPr>
          <p:cNvPr id="3" name="Θέση περιεχομένου 2"/>
          <p:cNvSpPr>
            <a:spLocks noGrp="1"/>
          </p:cNvSpPr>
          <p:nvPr>
            <p:ph idx="1"/>
          </p:nvPr>
        </p:nvSpPr>
        <p:spPr>
          <a:xfrm>
            <a:off x="251520" y="1340768"/>
            <a:ext cx="8640960" cy="5328592"/>
          </a:xfrm>
        </p:spPr>
        <p:txBody>
          <a:bodyPr>
            <a:normAutofit/>
          </a:bodyPr>
          <a:lstStyle/>
          <a:p>
            <a:pPr>
              <a:buClr>
                <a:srgbClr val="C00000"/>
              </a:buClr>
              <a:buFont typeface="Arial" pitchFamily="34" charset="0"/>
              <a:buChar char="•"/>
            </a:pPr>
            <a:r>
              <a:rPr lang="el-GR" sz="2400" dirty="0"/>
              <a:t>Ένωση Προφορικής Ιστορίας - Εργαστήριο Κοινωνικής </a:t>
            </a:r>
            <a:r>
              <a:rPr lang="el-GR" sz="2400" dirty="0" smtClean="0"/>
              <a:t>Ανθρωπολογίας. Τμήμα </a:t>
            </a:r>
            <a:r>
              <a:rPr lang="el-GR" sz="2400" dirty="0"/>
              <a:t>Ιστορίας, Αρχαιολογίας και Κοινωνικής </a:t>
            </a:r>
            <a:r>
              <a:rPr lang="el-GR" sz="2400" dirty="0" smtClean="0"/>
              <a:t>Ανθρωπολογίας του Πανεπιστημίου Θεσσαλίας. </a:t>
            </a:r>
            <a:r>
              <a:rPr lang="en-US" sz="2400" dirty="0"/>
              <a:t>http://</a:t>
            </a:r>
            <a:r>
              <a:rPr lang="en-US" sz="2400" dirty="0" smtClean="0"/>
              <a:t>www.epi.uth.gr/index.php?page=home</a:t>
            </a:r>
            <a:endParaRPr lang="el-GR" sz="2400" dirty="0" smtClean="0"/>
          </a:p>
          <a:p>
            <a:pPr>
              <a:buClr>
                <a:srgbClr val="C00000"/>
              </a:buClr>
              <a:buFont typeface="Arial" pitchFamily="34" charset="0"/>
              <a:buChar char="•"/>
            </a:pPr>
            <a:endParaRPr lang="el-GR" sz="2400" dirty="0"/>
          </a:p>
          <a:p>
            <a:pPr>
              <a:buClr>
                <a:srgbClr val="C00000"/>
              </a:buClr>
              <a:buFont typeface="Arial" pitchFamily="34" charset="0"/>
              <a:buChar char="•"/>
            </a:pPr>
            <a:r>
              <a:rPr lang="el-GR" sz="2400" dirty="0" smtClean="0"/>
              <a:t>Ομάδες Προφορικής Ιστορίας: </a:t>
            </a:r>
            <a:r>
              <a:rPr lang="en-US" sz="2400" dirty="0"/>
              <a:t>http://oralhistorygroups.gr</a:t>
            </a:r>
            <a:r>
              <a:rPr lang="en-US" sz="2400" dirty="0" smtClean="0"/>
              <a:t>/</a:t>
            </a:r>
            <a:endParaRPr lang="el-GR" sz="2400" dirty="0" smtClean="0"/>
          </a:p>
          <a:p>
            <a:pPr>
              <a:buClr>
                <a:srgbClr val="C00000"/>
              </a:buClr>
              <a:buFont typeface="Arial" pitchFamily="34" charset="0"/>
              <a:buChar char="•"/>
            </a:pPr>
            <a:endParaRPr lang="el-GR" sz="2400" dirty="0"/>
          </a:p>
          <a:p>
            <a:pPr>
              <a:buClr>
                <a:srgbClr val="C00000"/>
              </a:buClr>
              <a:buFont typeface="Arial" pitchFamily="34" charset="0"/>
              <a:buChar char="•"/>
            </a:pPr>
            <a:r>
              <a:rPr lang="el-GR" sz="2400" dirty="0"/>
              <a:t>Ομάδα Προφορικής Ιστορίας Λέσβου (ΟΠΙΛΕΣ): </a:t>
            </a:r>
          </a:p>
          <a:p>
            <a:pPr marL="64008" indent="0">
              <a:buClr>
                <a:srgbClr val="C00000"/>
              </a:buClr>
              <a:buNone/>
            </a:pPr>
            <a:r>
              <a:rPr lang="en-US" sz="2000" dirty="0" smtClean="0">
                <a:hlinkClick r:id="rId2"/>
              </a:rPr>
              <a:t>https</a:t>
            </a:r>
            <a:r>
              <a:rPr lang="en-US" sz="2000" dirty="0">
                <a:hlinkClick r:id="rId2"/>
              </a:rPr>
              <a:t>://</a:t>
            </a:r>
            <a:r>
              <a:rPr lang="en-US" sz="2000" dirty="0" smtClean="0">
                <a:hlinkClick r:id="rId2"/>
              </a:rPr>
              <a:t>opiles.wixsite.com/opiles</a:t>
            </a:r>
            <a:endParaRPr lang="en-US" sz="2000" dirty="0" smtClean="0"/>
          </a:p>
          <a:p>
            <a:pPr marL="64008" indent="0">
              <a:buNone/>
            </a:pPr>
            <a:r>
              <a:rPr lang="en-US" sz="2000" dirty="0" smtClean="0">
                <a:hlinkClick r:id="rId3"/>
              </a:rPr>
              <a:t>https</a:t>
            </a:r>
            <a:r>
              <a:rPr lang="en-US" sz="2000" dirty="0">
                <a:hlinkClick r:id="rId3"/>
              </a:rPr>
              <a:t>://www.facebook.com/groups/Opilesvou2017</a:t>
            </a:r>
            <a:r>
              <a:rPr lang="en-US" sz="2000" dirty="0" smtClean="0">
                <a:hlinkClick r:id="rId3"/>
              </a:rPr>
              <a:t>/</a:t>
            </a:r>
            <a:endParaRPr lang="en-US" sz="2000" dirty="0" smtClean="0"/>
          </a:p>
          <a:p>
            <a:pPr marL="64008" indent="0">
              <a:buNone/>
            </a:pPr>
            <a:endParaRPr lang="en-US" sz="2400" dirty="0"/>
          </a:p>
          <a:p>
            <a:endParaRPr lang="el-GR" sz="2400" dirty="0"/>
          </a:p>
        </p:txBody>
      </p:sp>
      <p:sp>
        <p:nvSpPr>
          <p:cNvPr id="4" name="Θέση αριθμού διαφάνειας 3"/>
          <p:cNvSpPr>
            <a:spLocks noGrp="1"/>
          </p:cNvSpPr>
          <p:nvPr>
            <p:ph type="sldNum" sz="quarter" idx="12"/>
          </p:nvPr>
        </p:nvSpPr>
        <p:spPr>
          <a:xfrm>
            <a:off x="8388424" y="6453336"/>
            <a:ext cx="502920" cy="301752"/>
          </a:xfrm>
        </p:spPr>
        <p:txBody>
          <a:bodyPr/>
          <a:lstStyle/>
          <a:p>
            <a:fld id="{26B13C8A-402F-4DA1-839F-B3382551A3BD}" type="slidenum">
              <a:rPr lang="el-GR" smtClean="0"/>
              <a:t>30</a:t>
            </a:fld>
            <a:endParaRPr lang="el-GR" dirty="0"/>
          </a:p>
        </p:txBody>
      </p:sp>
    </p:spTree>
    <p:extLst>
      <p:ext uri="{BB962C8B-B14F-4D97-AF65-F5344CB8AC3E}">
        <p14:creationId xmlns:p14="http://schemas.microsoft.com/office/powerpoint/2010/main" val="396281117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Ιστοσελίδες </a:t>
            </a:r>
            <a:endParaRPr lang="el-GR" dirty="0"/>
          </a:p>
        </p:txBody>
      </p:sp>
      <p:sp>
        <p:nvSpPr>
          <p:cNvPr id="3" name="Θέση περιεχομένου 2"/>
          <p:cNvSpPr>
            <a:spLocks noGrp="1"/>
          </p:cNvSpPr>
          <p:nvPr>
            <p:ph idx="1"/>
          </p:nvPr>
        </p:nvSpPr>
        <p:spPr>
          <a:xfrm>
            <a:off x="395536" y="1484784"/>
            <a:ext cx="8229600" cy="4572000"/>
          </a:xfrm>
        </p:spPr>
        <p:txBody>
          <a:bodyPr>
            <a:normAutofit fontScale="92500" lnSpcReduction="10000"/>
          </a:bodyPr>
          <a:lstStyle/>
          <a:p>
            <a:pPr marL="548640" lvl="0" indent="-411480">
              <a:buClr>
                <a:prstClr val="black">
                  <a:shade val="95000"/>
                </a:prstClr>
              </a:buClr>
              <a:buSzPct val="65000"/>
              <a:buNone/>
            </a:pPr>
            <a:r>
              <a:rPr lang="en-US" sz="1800" b="1" dirty="0">
                <a:solidFill>
                  <a:prstClr val="black"/>
                </a:solidFill>
                <a:latin typeface="Times New Roman" pitchFamily="18" charset="0"/>
                <a:cs typeface="Times New Roman" pitchFamily="18" charset="0"/>
                <a:hlinkClick r:id="rId2"/>
              </a:rPr>
              <a:t>The International Oral History Association</a:t>
            </a:r>
            <a:r>
              <a:rPr lang="en-US" sz="1800" b="1" dirty="0">
                <a:solidFill>
                  <a:prstClr val="black"/>
                </a:solidFill>
                <a:latin typeface="Times New Roman" pitchFamily="18" charset="0"/>
                <a:cs typeface="Times New Roman" pitchFamily="18" charset="0"/>
              </a:rPr>
              <a:t> http://iohanet.org/  </a:t>
            </a:r>
            <a:r>
              <a:rPr lang="en-US" sz="1800" dirty="0">
                <a:solidFill>
                  <a:prstClr val="black"/>
                </a:solidFill>
                <a:latin typeface="Times New Roman" pitchFamily="18" charset="0"/>
                <a:cs typeface="Times New Roman" pitchFamily="18" charset="0"/>
              </a:rPr>
              <a:t/>
            </a:r>
            <a:br>
              <a:rPr lang="en-US" sz="1800" dirty="0">
                <a:solidFill>
                  <a:prstClr val="black"/>
                </a:solidFill>
                <a:latin typeface="Times New Roman" pitchFamily="18" charset="0"/>
                <a:cs typeface="Times New Roman" pitchFamily="18" charset="0"/>
              </a:rPr>
            </a:br>
            <a:r>
              <a:rPr lang="en-US" sz="1800" dirty="0">
                <a:solidFill>
                  <a:prstClr val="black"/>
                </a:solidFill>
                <a:latin typeface="Times New Roman" pitchFamily="18" charset="0"/>
                <a:cs typeface="Times New Roman" pitchFamily="18" charset="0"/>
              </a:rPr>
              <a:t/>
            </a:r>
            <a:br>
              <a:rPr lang="en-US" sz="1800" dirty="0">
                <a:solidFill>
                  <a:prstClr val="black"/>
                </a:solidFill>
                <a:latin typeface="Times New Roman" pitchFamily="18" charset="0"/>
                <a:cs typeface="Times New Roman" pitchFamily="18" charset="0"/>
              </a:rPr>
            </a:br>
            <a:r>
              <a:rPr lang="en-US" sz="1800" b="1" dirty="0">
                <a:solidFill>
                  <a:prstClr val="black"/>
                </a:solidFill>
                <a:latin typeface="Times New Roman" pitchFamily="18" charset="0"/>
                <a:cs typeface="Times New Roman" pitchFamily="18" charset="0"/>
                <a:hlinkClick r:id="rId3"/>
              </a:rPr>
              <a:t>Oral History Society (UK)</a:t>
            </a:r>
            <a:r>
              <a:rPr lang="en-US" sz="1800" b="1" dirty="0">
                <a:solidFill>
                  <a:prstClr val="black"/>
                </a:solidFill>
                <a:latin typeface="Times New Roman" pitchFamily="18" charset="0"/>
                <a:cs typeface="Times New Roman" pitchFamily="18" charset="0"/>
              </a:rPr>
              <a:t> http://www.ohs.org.uk/ </a:t>
            </a:r>
            <a:r>
              <a:rPr lang="en-US" sz="1800" dirty="0">
                <a:solidFill>
                  <a:prstClr val="black"/>
                </a:solidFill>
                <a:latin typeface="Times New Roman" pitchFamily="18" charset="0"/>
                <a:cs typeface="Times New Roman" pitchFamily="18" charset="0"/>
              </a:rPr>
              <a:t/>
            </a:r>
            <a:br>
              <a:rPr lang="en-US" sz="1800" dirty="0">
                <a:solidFill>
                  <a:prstClr val="black"/>
                </a:solidFill>
                <a:latin typeface="Times New Roman" pitchFamily="18" charset="0"/>
                <a:cs typeface="Times New Roman" pitchFamily="18" charset="0"/>
              </a:rPr>
            </a:br>
            <a:r>
              <a:rPr lang="en-US" sz="1800" dirty="0">
                <a:solidFill>
                  <a:prstClr val="black"/>
                </a:solidFill>
                <a:latin typeface="Times New Roman" pitchFamily="18" charset="0"/>
                <a:cs typeface="Times New Roman" pitchFamily="18" charset="0"/>
              </a:rPr>
              <a:t/>
            </a:r>
            <a:br>
              <a:rPr lang="en-US" sz="1800" dirty="0">
                <a:solidFill>
                  <a:prstClr val="black"/>
                </a:solidFill>
                <a:latin typeface="Times New Roman" pitchFamily="18" charset="0"/>
                <a:cs typeface="Times New Roman" pitchFamily="18" charset="0"/>
              </a:rPr>
            </a:br>
            <a:r>
              <a:rPr lang="en-US" sz="1800" b="1" dirty="0">
                <a:solidFill>
                  <a:prstClr val="black"/>
                </a:solidFill>
                <a:latin typeface="Times New Roman" pitchFamily="18" charset="0"/>
                <a:cs typeface="Times New Roman" pitchFamily="18" charset="0"/>
                <a:hlinkClick r:id="rId4"/>
              </a:rPr>
              <a:t>Voluntary Action History Society</a:t>
            </a:r>
            <a:r>
              <a:rPr lang="en-US" sz="1800" b="1" dirty="0">
                <a:solidFill>
                  <a:prstClr val="black"/>
                </a:solidFill>
                <a:latin typeface="Times New Roman" pitchFamily="18" charset="0"/>
                <a:cs typeface="Times New Roman" pitchFamily="18" charset="0"/>
              </a:rPr>
              <a:t> http://www.vahs.org.uk/  </a:t>
            </a:r>
            <a:r>
              <a:rPr lang="en-US" sz="1800" dirty="0">
                <a:solidFill>
                  <a:prstClr val="black"/>
                </a:solidFill>
                <a:latin typeface="Times New Roman" pitchFamily="18" charset="0"/>
                <a:cs typeface="Times New Roman" pitchFamily="18" charset="0"/>
              </a:rPr>
              <a:t/>
            </a:r>
            <a:br>
              <a:rPr lang="en-US" sz="1800" dirty="0">
                <a:solidFill>
                  <a:prstClr val="black"/>
                </a:solidFill>
                <a:latin typeface="Times New Roman" pitchFamily="18" charset="0"/>
                <a:cs typeface="Times New Roman" pitchFamily="18" charset="0"/>
              </a:rPr>
            </a:br>
            <a:r>
              <a:rPr lang="en-US" sz="1800" dirty="0">
                <a:solidFill>
                  <a:prstClr val="black"/>
                </a:solidFill>
                <a:latin typeface="Times New Roman" pitchFamily="18" charset="0"/>
                <a:cs typeface="Times New Roman" pitchFamily="18" charset="0"/>
              </a:rPr>
              <a:t/>
            </a:r>
            <a:br>
              <a:rPr lang="en-US" sz="1800" dirty="0">
                <a:solidFill>
                  <a:prstClr val="black"/>
                </a:solidFill>
                <a:latin typeface="Times New Roman" pitchFamily="18" charset="0"/>
                <a:cs typeface="Times New Roman" pitchFamily="18" charset="0"/>
              </a:rPr>
            </a:br>
            <a:r>
              <a:rPr lang="en-US" sz="1800" b="1" dirty="0">
                <a:solidFill>
                  <a:prstClr val="black"/>
                </a:solidFill>
                <a:latin typeface="Times New Roman" pitchFamily="18" charset="0"/>
                <a:cs typeface="Times New Roman" pitchFamily="18" charset="0"/>
                <a:hlinkClick r:id="rId5"/>
              </a:rPr>
              <a:t>The making of oral history</a:t>
            </a:r>
            <a:r>
              <a:rPr lang="en-US" sz="1800" dirty="0">
                <a:solidFill>
                  <a:prstClr val="black"/>
                </a:solidFill>
                <a:latin typeface="Times New Roman" pitchFamily="18" charset="0"/>
                <a:cs typeface="Times New Roman" pitchFamily="18" charset="0"/>
              </a:rPr>
              <a:t>, Graham Smith http://www.history.ac.uk/makinghistory/resources/articles/oral_history.html  </a:t>
            </a:r>
            <a:br>
              <a:rPr lang="en-US" sz="1800" dirty="0">
                <a:solidFill>
                  <a:prstClr val="black"/>
                </a:solidFill>
                <a:latin typeface="Times New Roman" pitchFamily="18" charset="0"/>
                <a:cs typeface="Times New Roman" pitchFamily="18" charset="0"/>
              </a:rPr>
            </a:br>
            <a:r>
              <a:rPr lang="en-US" sz="1800" dirty="0">
                <a:solidFill>
                  <a:prstClr val="black"/>
                </a:solidFill>
                <a:latin typeface="Times New Roman" pitchFamily="18" charset="0"/>
                <a:cs typeface="Times New Roman" pitchFamily="18" charset="0"/>
              </a:rPr>
              <a:t/>
            </a:r>
            <a:br>
              <a:rPr lang="en-US" sz="1800" dirty="0">
                <a:solidFill>
                  <a:prstClr val="black"/>
                </a:solidFill>
                <a:latin typeface="Times New Roman" pitchFamily="18" charset="0"/>
                <a:cs typeface="Times New Roman" pitchFamily="18" charset="0"/>
              </a:rPr>
            </a:br>
            <a:r>
              <a:rPr lang="en-US" sz="1800" b="1" dirty="0">
                <a:solidFill>
                  <a:prstClr val="black"/>
                </a:solidFill>
                <a:latin typeface="Times New Roman" pitchFamily="18" charset="0"/>
                <a:cs typeface="Times New Roman" pitchFamily="18" charset="0"/>
                <a:hlinkClick r:id="rId6"/>
              </a:rPr>
              <a:t>Abstracting Oral History</a:t>
            </a:r>
            <a:r>
              <a:rPr lang="en-US" sz="1800" dirty="0">
                <a:solidFill>
                  <a:prstClr val="black"/>
                </a:solidFill>
                <a:latin typeface="Times New Roman" pitchFamily="18" charset="0"/>
                <a:cs typeface="Times New Roman" pitchFamily="18" charset="0"/>
              </a:rPr>
              <a:t> - </a:t>
            </a:r>
            <a:r>
              <a:rPr lang="en-US" sz="1800" i="1" dirty="0">
                <a:solidFill>
                  <a:prstClr val="black"/>
                </a:solidFill>
                <a:latin typeface="Times New Roman" pitchFamily="18" charset="0"/>
                <a:cs typeface="Times New Roman" pitchFamily="18" charset="0"/>
              </a:rPr>
              <a:t>a how–to guide http://www.oralhistory.org.nz/documents/duddingabstractingguide2008.pdf </a:t>
            </a:r>
            <a:br>
              <a:rPr lang="en-US" sz="1800" i="1" dirty="0">
                <a:solidFill>
                  <a:prstClr val="black"/>
                </a:solidFill>
                <a:latin typeface="Times New Roman" pitchFamily="18" charset="0"/>
                <a:cs typeface="Times New Roman" pitchFamily="18" charset="0"/>
              </a:rPr>
            </a:br>
            <a:r>
              <a:rPr lang="en-US" sz="1800" dirty="0">
                <a:solidFill>
                  <a:prstClr val="black"/>
                </a:solidFill>
                <a:latin typeface="Times New Roman" pitchFamily="18" charset="0"/>
                <a:cs typeface="Times New Roman" pitchFamily="18" charset="0"/>
              </a:rPr>
              <a:t/>
            </a:r>
            <a:br>
              <a:rPr lang="en-US" sz="1800" dirty="0">
                <a:solidFill>
                  <a:prstClr val="black"/>
                </a:solidFill>
                <a:latin typeface="Times New Roman" pitchFamily="18" charset="0"/>
                <a:cs typeface="Times New Roman" pitchFamily="18" charset="0"/>
              </a:rPr>
            </a:br>
            <a:r>
              <a:rPr lang="en-US" sz="1800" b="1" dirty="0">
                <a:solidFill>
                  <a:prstClr val="black"/>
                </a:solidFill>
                <a:latin typeface="Times New Roman" pitchFamily="18" charset="0"/>
                <a:cs typeface="Times New Roman" pitchFamily="18" charset="0"/>
                <a:hlinkClick r:id="rId7"/>
              </a:rPr>
              <a:t>Vermont </a:t>
            </a:r>
            <a:r>
              <a:rPr lang="en-US" sz="1800" b="1" dirty="0" err="1">
                <a:solidFill>
                  <a:prstClr val="black"/>
                </a:solidFill>
                <a:latin typeface="Times New Roman" pitchFamily="18" charset="0"/>
                <a:cs typeface="Times New Roman" pitchFamily="18" charset="0"/>
                <a:hlinkClick r:id="rId7"/>
              </a:rPr>
              <a:t>Folklife</a:t>
            </a:r>
            <a:r>
              <a:rPr lang="en-US" sz="1800" b="1" dirty="0">
                <a:solidFill>
                  <a:prstClr val="black"/>
                </a:solidFill>
                <a:latin typeface="Times New Roman" pitchFamily="18" charset="0"/>
                <a:cs typeface="Times New Roman" pitchFamily="18" charset="0"/>
                <a:hlinkClick r:id="rId7"/>
              </a:rPr>
              <a:t> Center</a:t>
            </a:r>
            <a:r>
              <a:rPr lang="en-US" sz="1800" dirty="0">
                <a:solidFill>
                  <a:prstClr val="black"/>
                </a:solidFill>
                <a:latin typeface="Times New Roman" pitchFamily="18" charset="0"/>
                <a:cs typeface="Times New Roman" pitchFamily="18" charset="0"/>
              </a:rPr>
              <a:t> - </a:t>
            </a:r>
            <a:r>
              <a:rPr lang="en-US" sz="1800" i="1" dirty="0">
                <a:solidFill>
                  <a:prstClr val="black"/>
                </a:solidFill>
                <a:latin typeface="Times New Roman" pitchFamily="18" charset="0"/>
                <a:cs typeface="Times New Roman" pitchFamily="18" charset="0"/>
              </a:rPr>
              <a:t>info for </a:t>
            </a:r>
            <a:r>
              <a:rPr lang="en-US" sz="1800" i="1" dirty="0" err="1">
                <a:solidFill>
                  <a:prstClr val="black"/>
                </a:solidFill>
                <a:latin typeface="Times New Roman" pitchFamily="18" charset="0"/>
                <a:cs typeface="Times New Roman" pitchFamily="18" charset="0"/>
              </a:rPr>
              <a:t>equipments</a:t>
            </a:r>
            <a:r>
              <a:rPr lang="en-US" sz="1800" i="1" dirty="0">
                <a:solidFill>
                  <a:prstClr val="black"/>
                </a:solidFill>
                <a:latin typeface="Times New Roman" pitchFamily="18" charset="0"/>
                <a:cs typeface="Times New Roman" pitchFamily="18" charset="0"/>
              </a:rPr>
              <a:t> </a:t>
            </a:r>
            <a:r>
              <a:rPr lang="en-US" sz="1800" i="1" dirty="0">
                <a:solidFill>
                  <a:prstClr val="black"/>
                </a:solidFill>
                <a:latin typeface="Times New Roman" pitchFamily="18" charset="0"/>
                <a:cs typeface="Times New Roman" pitchFamily="18" charset="0"/>
                <a:hlinkClick r:id="rId7"/>
              </a:rPr>
              <a:t>http://www.vermontfolklifecenter.org/archive/res_audioequip.htm</a:t>
            </a:r>
            <a:r>
              <a:rPr lang="en-US" sz="1800" i="1" dirty="0">
                <a:solidFill>
                  <a:prstClr val="black"/>
                </a:solidFill>
                <a:latin typeface="Times New Roman" pitchFamily="18" charset="0"/>
                <a:cs typeface="Times New Roman" pitchFamily="18" charset="0"/>
              </a:rPr>
              <a:t> </a:t>
            </a:r>
            <a:endParaRPr lang="el-GR" sz="1800" i="1" dirty="0">
              <a:solidFill>
                <a:prstClr val="black"/>
              </a:solidFill>
              <a:latin typeface="Times New Roman" pitchFamily="18" charset="0"/>
              <a:cs typeface="Times New Roman" pitchFamily="18" charset="0"/>
            </a:endParaRPr>
          </a:p>
          <a:p>
            <a:pPr marL="548640" lvl="0" indent="-411480">
              <a:buClr>
                <a:prstClr val="black">
                  <a:shade val="95000"/>
                </a:prstClr>
              </a:buClr>
              <a:buSzPct val="65000"/>
              <a:buNone/>
            </a:pPr>
            <a:r>
              <a:rPr lang="en-US" sz="1800" dirty="0">
                <a:solidFill>
                  <a:prstClr val="black"/>
                </a:solidFill>
                <a:latin typeface="Times New Roman" pitchFamily="18" charset="0"/>
                <a:cs typeface="Times New Roman" pitchFamily="18" charset="0"/>
                <a:hlinkClick r:id="rId8"/>
              </a:rPr>
              <a:t>http://www.mun.ca/ich/resources/</a:t>
            </a:r>
            <a:endParaRPr lang="en-US" sz="1800" dirty="0">
              <a:solidFill>
                <a:prstClr val="black"/>
              </a:solidFill>
              <a:latin typeface="Times New Roman" pitchFamily="18" charset="0"/>
              <a:cs typeface="Times New Roman" pitchFamily="18" charset="0"/>
            </a:endParaRPr>
          </a:p>
          <a:p>
            <a:pPr marL="548640" lvl="0" indent="-411480">
              <a:buClr>
                <a:prstClr val="black">
                  <a:shade val="95000"/>
                </a:prstClr>
              </a:buClr>
              <a:buSzPct val="65000"/>
              <a:buNone/>
            </a:pPr>
            <a:endParaRPr lang="en-US" sz="1800" b="1" dirty="0">
              <a:solidFill>
                <a:prstClr val="black"/>
              </a:solidFill>
              <a:latin typeface="Times New Roman" pitchFamily="18" charset="0"/>
              <a:cs typeface="Times New Roman" pitchFamily="18" charset="0"/>
              <a:hlinkClick r:id="rId9"/>
            </a:endParaRPr>
          </a:p>
          <a:p>
            <a:pPr marL="548640" lvl="0" indent="-411480">
              <a:buClr>
                <a:prstClr val="black">
                  <a:shade val="95000"/>
                </a:prstClr>
              </a:buClr>
              <a:buSzPct val="65000"/>
              <a:buNone/>
            </a:pPr>
            <a:r>
              <a:rPr lang="en-US" sz="1800" b="1" dirty="0">
                <a:solidFill>
                  <a:prstClr val="black"/>
                </a:solidFill>
                <a:latin typeface="Times New Roman" pitchFamily="18" charset="0"/>
                <a:cs typeface="Times New Roman" pitchFamily="18" charset="0"/>
                <a:hlinkClick r:id="rId9"/>
              </a:rPr>
              <a:t> How to Record an Oral History Interview</a:t>
            </a:r>
            <a:r>
              <a:rPr lang="en-US" sz="1800" dirty="0">
                <a:solidFill>
                  <a:prstClr val="black"/>
                </a:solidFill>
                <a:latin typeface="Times New Roman" pitchFamily="18" charset="0"/>
                <a:cs typeface="Times New Roman" pitchFamily="18" charset="0"/>
              </a:rPr>
              <a:t> - </a:t>
            </a:r>
            <a:r>
              <a:rPr lang="en-US" sz="1800" i="1" dirty="0">
                <a:solidFill>
                  <a:prstClr val="black"/>
                </a:solidFill>
                <a:latin typeface="Times New Roman" pitchFamily="18" charset="0"/>
                <a:cs typeface="Times New Roman" pitchFamily="18" charset="0"/>
              </a:rPr>
              <a:t>a how–to video </a:t>
            </a:r>
            <a:r>
              <a:rPr lang="en-US" sz="1800" i="1" dirty="0">
                <a:solidFill>
                  <a:prstClr val="black"/>
                </a:solidFill>
                <a:latin typeface="Times New Roman" pitchFamily="18" charset="0"/>
                <a:cs typeface="Times New Roman" pitchFamily="18" charset="0"/>
                <a:hlinkClick r:id="rId9"/>
              </a:rPr>
              <a:t>http://www.youtube.com/watch?v=jTCzxWt1RQk</a:t>
            </a:r>
            <a:endParaRPr lang="el-GR" sz="1800" i="1" dirty="0">
              <a:solidFill>
                <a:prstClr val="black"/>
              </a:solidFill>
              <a:latin typeface="Times New Roman" pitchFamily="18" charset="0"/>
              <a:cs typeface="Times New Roman" pitchFamily="18" charset="0"/>
            </a:endParaRPr>
          </a:p>
          <a:p>
            <a:pPr marL="548640" lvl="0" indent="-411480" algn="ctr">
              <a:buClr>
                <a:prstClr val="black">
                  <a:shade val="95000"/>
                </a:prstClr>
              </a:buClr>
              <a:buSzPct val="65000"/>
              <a:buNone/>
            </a:pPr>
            <a:endParaRPr lang="en-US" sz="1800" i="1" dirty="0">
              <a:solidFill>
                <a:prstClr val="black"/>
              </a:solidFill>
              <a:latin typeface="Times New Roman" pitchFamily="18" charset="0"/>
              <a:cs typeface="Times New Roman" pitchFamily="18" charset="0"/>
            </a:endParaRPr>
          </a:p>
          <a:p>
            <a:pPr marL="548640" lvl="0" indent="-411480">
              <a:buClr>
                <a:prstClr val="black">
                  <a:shade val="95000"/>
                </a:prstClr>
              </a:buClr>
              <a:buSzPct val="65000"/>
              <a:buNone/>
            </a:pPr>
            <a:endParaRPr lang="el-GR" sz="1800" dirty="0">
              <a:solidFill>
                <a:prstClr val="black"/>
              </a:solidFill>
              <a:latin typeface="Times New Roman"/>
            </a:endParaRPr>
          </a:p>
          <a:p>
            <a:endParaRPr lang="el-GR" dirty="0"/>
          </a:p>
        </p:txBody>
      </p:sp>
      <p:sp>
        <p:nvSpPr>
          <p:cNvPr id="4" name="Θέση αριθμού διαφάνειας 3"/>
          <p:cNvSpPr>
            <a:spLocks noGrp="1"/>
          </p:cNvSpPr>
          <p:nvPr>
            <p:ph type="sldNum" sz="quarter" idx="12"/>
          </p:nvPr>
        </p:nvSpPr>
        <p:spPr>
          <a:xfrm>
            <a:off x="8388424" y="6453336"/>
            <a:ext cx="502920" cy="301752"/>
          </a:xfrm>
        </p:spPr>
        <p:txBody>
          <a:bodyPr/>
          <a:lstStyle/>
          <a:p>
            <a:fld id="{26B13C8A-402F-4DA1-839F-B3382551A3BD}" type="slidenum">
              <a:rPr lang="el-GR" smtClean="0"/>
              <a:t>31</a:t>
            </a:fld>
            <a:endParaRPr lang="el-GR" dirty="0"/>
          </a:p>
        </p:txBody>
      </p:sp>
    </p:spTree>
    <p:extLst>
      <p:ext uri="{BB962C8B-B14F-4D97-AF65-F5344CB8AC3E}">
        <p14:creationId xmlns:p14="http://schemas.microsoft.com/office/powerpoint/2010/main" val="168521815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67494"/>
            <a:ext cx="8229600" cy="641226"/>
          </a:xfrm>
        </p:spPr>
        <p:txBody>
          <a:bodyPr>
            <a:normAutofit/>
          </a:bodyPr>
          <a:lstStyle/>
          <a:p>
            <a:pPr algn="ctr"/>
            <a:r>
              <a:rPr lang="el-GR" sz="3200" b="1" dirty="0">
                <a:solidFill>
                  <a:srgbClr val="C00000"/>
                </a:solidFill>
              </a:rPr>
              <a:t>Ιστορία </a:t>
            </a:r>
          </a:p>
        </p:txBody>
      </p:sp>
      <p:sp>
        <p:nvSpPr>
          <p:cNvPr id="3" name="Θέση περιεχομένου 2"/>
          <p:cNvSpPr>
            <a:spLocks noGrp="1"/>
          </p:cNvSpPr>
          <p:nvPr>
            <p:ph idx="1"/>
          </p:nvPr>
        </p:nvSpPr>
        <p:spPr>
          <a:xfrm>
            <a:off x="467544" y="1052736"/>
            <a:ext cx="8229600" cy="4572000"/>
          </a:xfrm>
        </p:spPr>
        <p:txBody>
          <a:bodyPr>
            <a:normAutofit lnSpcReduction="10000"/>
          </a:bodyPr>
          <a:lstStyle/>
          <a:p>
            <a:pPr algn="just">
              <a:lnSpc>
                <a:spcPct val="150000"/>
              </a:lnSpc>
              <a:buClr>
                <a:srgbClr val="C00000"/>
              </a:buClr>
              <a:buFont typeface="Arial" pitchFamily="34" charset="0"/>
              <a:buChar char="•"/>
            </a:pPr>
            <a:r>
              <a:rPr lang="el-GR" sz="2400" dirty="0"/>
              <a:t>Ο σπουδαιότερος σκοπός της ιστορίας δεν  είναι να κρατήσει αθάνατα κάποια στοιχεία  του παρελθόντος. </a:t>
            </a:r>
            <a:endParaRPr lang="el-GR" sz="2400" dirty="0" smtClean="0"/>
          </a:p>
          <a:p>
            <a:pPr algn="just">
              <a:lnSpc>
                <a:spcPct val="150000"/>
              </a:lnSpc>
              <a:buClr>
                <a:srgbClr val="C00000"/>
              </a:buClr>
              <a:buFont typeface="Arial" pitchFamily="34" charset="0"/>
              <a:buChar char="•"/>
            </a:pPr>
            <a:r>
              <a:rPr lang="el-GR" sz="2400" dirty="0" smtClean="0"/>
              <a:t>Η </a:t>
            </a:r>
            <a:r>
              <a:rPr lang="el-GR" sz="2400" dirty="0"/>
              <a:t>γνώση της ιστορίας αποτελεί ένα μέρος του δρόμου με τον οποίο οι άνθρωποι καταλαβαίνουν τη θέση τους μέσα στον κόσμο. </a:t>
            </a:r>
            <a:endParaRPr lang="el-GR" sz="2400" dirty="0" smtClean="0"/>
          </a:p>
          <a:p>
            <a:pPr algn="just">
              <a:lnSpc>
                <a:spcPct val="150000"/>
              </a:lnSpc>
              <a:buClr>
                <a:srgbClr val="C00000"/>
              </a:buClr>
              <a:buFont typeface="Arial" pitchFamily="34" charset="0"/>
              <a:buChar char="•"/>
            </a:pPr>
            <a:r>
              <a:rPr lang="el-GR" sz="2400" dirty="0" smtClean="0"/>
              <a:t>Η </a:t>
            </a:r>
            <a:r>
              <a:rPr lang="el-GR" sz="2400" dirty="0"/>
              <a:t>ιστορία  μπορεί να βοηθήσει τους ανθρώπους να δουν που βρίσκονται και που πηγαίνουν.</a:t>
            </a:r>
          </a:p>
          <a:p>
            <a:endParaRPr lang="el-GR" dirty="0"/>
          </a:p>
        </p:txBody>
      </p:sp>
      <p:sp>
        <p:nvSpPr>
          <p:cNvPr id="4" name="Θέση αριθμού διαφάνειας 3"/>
          <p:cNvSpPr>
            <a:spLocks noGrp="1"/>
          </p:cNvSpPr>
          <p:nvPr>
            <p:ph type="sldNum" sz="quarter" idx="12"/>
          </p:nvPr>
        </p:nvSpPr>
        <p:spPr/>
        <p:txBody>
          <a:bodyPr/>
          <a:lstStyle/>
          <a:p>
            <a:fld id="{26B13C8A-402F-4DA1-839F-B3382551A3BD}" type="slidenum">
              <a:rPr lang="el-GR" smtClean="0"/>
              <a:t>4</a:t>
            </a:fld>
            <a:endParaRPr lang="el-GR"/>
          </a:p>
        </p:txBody>
      </p:sp>
    </p:spTree>
    <p:extLst>
      <p:ext uri="{BB962C8B-B14F-4D97-AF65-F5344CB8AC3E}">
        <p14:creationId xmlns:p14="http://schemas.microsoft.com/office/powerpoint/2010/main" val="1971429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67494"/>
            <a:ext cx="8229600" cy="1217290"/>
          </a:xfrm>
        </p:spPr>
        <p:txBody>
          <a:bodyPr>
            <a:normAutofit/>
          </a:bodyPr>
          <a:lstStyle/>
          <a:p>
            <a:pPr algn="ctr"/>
            <a:r>
              <a:rPr lang="el-GR" sz="3200" b="1" dirty="0">
                <a:solidFill>
                  <a:srgbClr val="C00000"/>
                </a:solidFill>
              </a:rPr>
              <a:t>Προφορική Ιστορία</a:t>
            </a:r>
            <a:br>
              <a:rPr lang="el-GR" sz="3200" b="1" dirty="0">
                <a:solidFill>
                  <a:srgbClr val="C00000"/>
                </a:solidFill>
              </a:rPr>
            </a:br>
            <a:r>
              <a:rPr lang="el-GR" sz="3200" b="1" dirty="0">
                <a:solidFill>
                  <a:srgbClr val="C00000"/>
                </a:solidFill>
              </a:rPr>
              <a:t>Ένα νέο είδος ιστορίας;</a:t>
            </a:r>
          </a:p>
        </p:txBody>
      </p:sp>
      <p:sp>
        <p:nvSpPr>
          <p:cNvPr id="4" name="Θέση αριθμού διαφάνειας 3"/>
          <p:cNvSpPr>
            <a:spLocks noGrp="1"/>
          </p:cNvSpPr>
          <p:nvPr>
            <p:ph type="sldNum" sz="quarter" idx="12"/>
          </p:nvPr>
        </p:nvSpPr>
        <p:spPr/>
        <p:txBody>
          <a:bodyPr/>
          <a:lstStyle/>
          <a:p>
            <a:fld id="{26B13C8A-402F-4DA1-839F-B3382551A3BD}" type="slidenum">
              <a:rPr lang="el-GR" smtClean="0"/>
              <a:t>5</a:t>
            </a:fld>
            <a:endParaRPr lang="el-G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1844824"/>
            <a:ext cx="2608940" cy="376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4428" y="1844824"/>
            <a:ext cx="2517713" cy="3751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7762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67494"/>
            <a:ext cx="8229600" cy="1001266"/>
          </a:xfrm>
        </p:spPr>
        <p:txBody>
          <a:bodyPr>
            <a:normAutofit/>
          </a:bodyPr>
          <a:lstStyle/>
          <a:p>
            <a:r>
              <a:rPr lang="el-GR" sz="2800" b="1" dirty="0">
                <a:solidFill>
                  <a:srgbClr val="C00000"/>
                </a:solidFill>
              </a:rPr>
              <a:t>Η αναγκαιότητα της Ιστορίας</a:t>
            </a:r>
          </a:p>
        </p:txBody>
      </p:sp>
      <p:sp>
        <p:nvSpPr>
          <p:cNvPr id="3" name="Θέση περιεχομένου 2"/>
          <p:cNvSpPr>
            <a:spLocks noGrp="1"/>
          </p:cNvSpPr>
          <p:nvPr>
            <p:ph idx="1"/>
          </p:nvPr>
        </p:nvSpPr>
        <p:spPr>
          <a:xfrm>
            <a:off x="539552" y="1460500"/>
            <a:ext cx="8229600" cy="4876800"/>
          </a:xfrm>
        </p:spPr>
        <p:txBody>
          <a:bodyPr>
            <a:normAutofit fontScale="92500" lnSpcReduction="20000"/>
          </a:bodyPr>
          <a:lstStyle/>
          <a:p>
            <a:pPr algn="just">
              <a:buClr>
                <a:srgbClr val="C00000"/>
              </a:buClr>
              <a:buFont typeface="Century Gothic" pitchFamily="34" charset="0"/>
              <a:buChar char="•"/>
            </a:pPr>
            <a:r>
              <a:rPr lang="el-GR" sz="2400" dirty="0"/>
              <a:t>Η γνώση του παρελθόντος ήταν πάντα αναγκαία</a:t>
            </a:r>
            <a:r>
              <a:rPr lang="el-GR" sz="2400" dirty="0" smtClean="0"/>
              <a:t>! </a:t>
            </a:r>
          </a:p>
          <a:p>
            <a:pPr algn="just">
              <a:buClr>
                <a:srgbClr val="C00000"/>
              </a:buClr>
              <a:buFont typeface="Century Gothic" pitchFamily="34" charset="0"/>
              <a:buChar char="•"/>
            </a:pPr>
            <a:endParaRPr lang="el-GR" sz="2400" dirty="0" smtClean="0"/>
          </a:p>
          <a:p>
            <a:pPr algn="just">
              <a:buClr>
                <a:srgbClr val="C00000"/>
              </a:buClr>
              <a:buFont typeface="Century Gothic" pitchFamily="34" charset="0"/>
              <a:buChar char="•"/>
            </a:pPr>
            <a:r>
              <a:rPr lang="el-GR" sz="2400" dirty="0" smtClean="0"/>
              <a:t>Αν δεν γνωρίζουμε το παρελθόν μας, αδυνατούμε να                               κατανοήσουμε το παρόν μας.</a:t>
            </a:r>
          </a:p>
          <a:p>
            <a:pPr algn="just">
              <a:buClr>
                <a:srgbClr val="C00000"/>
              </a:buClr>
              <a:buFont typeface="Century Gothic" pitchFamily="34" charset="0"/>
              <a:buChar char="•"/>
            </a:pPr>
            <a:r>
              <a:rPr lang="el-GR" sz="2400" dirty="0" smtClean="0"/>
              <a:t> </a:t>
            </a:r>
            <a:endParaRPr lang="el-GR" sz="2400" dirty="0"/>
          </a:p>
          <a:p>
            <a:pPr algn="just">
              <a:buClr>
                <a:srgbClr val="C00000"/>
              </a:buClr>
              <a:buFont typeface="Century Gothic" pitchFamily="34" charset="0"/>
              <a:buChar char="•"/>
            </a:pPr>
            <a:r>
              <a:rPr lang="el-GR" sz="2400" dirty="0">
                <a:hlinkClick r:id="" action="ppaction://hlinkshowjump?jump=nextslide"/>
              </a:rPr>
              <a:t>Η Ιστορία ως επιστήμη – 19</a:t>
            </a:r>
            <a:r>
              <a:rPr lang="el-GR" sz="2400" baseline="30000" dirty="0">
                <a:hlinkClick r:id="" action="ppaction://hlinkshowjump?jump=nextslide"/>
              </a:rPr>
              <a:t>ος</a:t>
            </a:r>
            <a:r>
              <a:rPr lang="el-GR" sz="2400" dirty="0">
                <a:hlinkClick r:id="" action="ppaction://hlinkshowjump?jump=nextslide"/>
              </a:rPr>
              <a:t> αιώνας</a:t>
            </a:r>
            <a:endParaRPr lang="el-GR" sz="2400" dirty="0"/>
          </a:p>
          <a:p>
            <a:pPr algn="just">
              <a:buClr>
                <a:srgbClr val="C00000"/>
              </a:buClr>
              <a:buFont typeface="Century Gothic" pitchFamily="34" charset="0"/>
              <a:buChar char="•"/>
            </a:pPr>
            <a:r>
              <a:rPr lang="el-GR" sz="2400" dirty="0">
                <a:hlinkClick r:id="" action="ppaction://hlinkshowjump?jump=nextslide"/>
              </a:rPr>
              <a:t>Οι αλλαγές μετά τα μέσα του 20</a:t>
            </a:r>
            <a:r>
              <a:rPr lang="el-GR" sz="2400" baseline="30000" dirty="0">
                <a:hlinkClick r:id="" action="ppaction://hlinkshowjump?jump=nextslide"/>
              </a:rPr>
              <a:t>ου</a:t>
            </a:r>
            <a:r>
              <a:rPr lang="el-GR" sz="2400" dirty="0">
                <a:hlinkClick r:id="" action="ppaction://hlinkshowjump?jump=nextslide"/>
              </a:rPr>
              <a:t> αιώνα</a:t>
            </a:r>
            <a:endParaRPr lang="el-GR" sz="2400" dirty="0"/>
          </a:p>
          <a:p>
            <a:pPr lvl="1" algn="just">
              <a:buClr>
                <a:srgbClr val="C00000"/>
              </a:buClr>
              <a:buFont typeface="Century Gothic" pitchFamily="34" charset="0"/>
              <a:buChar char="•"/>
            </a:pPr>
            <a:r>
              <a:rPr lang="el-GR" sz="2400" dirty="0" smtClean="0"/>
              <a:t>μνήμη = κοινωνική κατασκευή</a:t>
            </a:r>
          </a:p>
          <a:p>
            <a:pPr marL="537210" lvl="1" indent="0" algn="just">
              <a:buClr>
                <a:srgbClr val="C00000"/>
              </a:buClr>
              <a:buNone/>
            </a:pPr>
            <a:endParaRPr lang="el-GR" sz="2400" dirty="0"/>
          </a:p>
          <a:p>
            <a:pPr algn="just">
              <a:buClr>
                <a:srgbClr val="C00000"/>
              </a:buClr>
              <a:buFont typeface="Century Gothic" pitchFamily="34" charset="0"/>
              <a:buChar char="•"/>
            </a:pPr>
            <a:r>
              <a:rPr lang="el-GR" sz="2400" dirty="0"/>
              <a:t>Η σχέση της Ιστορίας και της ιστοριογραφίας με την κοινωνία: βίοι </a:t>
            </a:r>
            <a:r>
              <a:rPr lang="el-GR" sz="2400" dirty="0" smtClean="0"/>
              <a:t>παράλληλοι </a:t>
            </a:r>
          </a:p>
          <a:p>
            <a:pPr algn="just">
              <a:buClr>
                <a:srgbClr val="C00000"/>
              </a:buClr>
              <a:buFont typeface="Century Gothic" pitchFamily="34" charset="0"/>
              <a:buChar char="•"/>
            </a:pPr>
            <a:endParaRPr lang="el-GR" sz="2400" dirty="0"/>
          </a:p>
          <a:p>
            <a:pPr algn="just">
              <a:buClr>
                <a:srgbClr val="C00000"/>
              </a:buClr>
              <a:buFont typeface="Century Gothic" pitchFamily="34" charset="0"/>
              <a:buChar char="•"/>
            </a:pPr>
            <a:r>
              <a:rPr lang="el-GR" sz="2400" dirty="0"/>
              <a:t>Από ποιους γράφεται η Ιστορία;</a:t>
            </a:r>
          </a:p>
          <a:p>
            <a:pPr lvl="1" algn="just">
              <a:buClr>
                <a:srgbClr val="C00000"/>
              </a:buClr>
              <a:buFont typeface="Century Gothic" pitchFamily="34" charset="0"/>
              <a:buChar char="•"/>
            </a:pPr>
            <a:r>
              <a:rPr lang="el-GR" sz="2400" dirty="0"/>
              <a:t>Επαγγελματίες </a:t>
            </a:r>
            <a:r>
              <a:rPr lang="el-GR" sz="2400" dirty="0" smtClean="0"/>
              <a:t>(αρχεία) και </a:t>
            </a:r>
            <a:r>
              <a:rPr lang="el-GR" sz="2400" dirty="0"/>
              <a:t>ερασιτέχνες </a:t>
            </a:r>
            <a:r>
              <a:rPr lang="el-GR" sz="2400" dirty="0" smtClean="0"/>
              <a:t>ιστορικοί (Δημόσια Ιστορία – Προφορική Ιστορία)</a:t>
            </a:r>
            <a:endParaRPr lang="el-GR" sz="2400" dirty="0"/>
          </a:p>
          <a:p>
            <a:pPr>
              <a:buFont typeface="Courier New" pitchFamily="49" charset="0"/>
              <a:buChar char="o"/>
            </a:pPr>
            <a:endParaRPr lang="el-GR" dirty="0"/>
          </a:p>
        </p:txBody>
      </p:sp>
      <p:sp>
        <p:nvSpPr>
          <p:cNvPr id="4" name="Θέση αριθμού διαφάνειας 3"/>
          <p:cNvSpPr>
            <a:spLocks noGrp="1"/>
          </p:cNvSpPr>
          <p:nvPr>
            <p:ph type="sldNum" sz="quarter" idx="12"/>
          </p:nvPr>
        </p:nvSpPr>
        <p:spPr>
          <a:xfrm>
            <a:off x="8388424" y="6453336"/>
            <a:ext cx="502920" cy="301752"/>
          </a:xfrm>
        </p:spPr>
        <p:txBody>
          <a:bodyPr/>
          <a:lstStyle/>
          <a:p>
            <a:fld id="{26B13C8A-402F-4DA1-839F-B3382551A3BD}" type="slidenum">
              <a:rPr lang="el-GR" smtClean="0"/>
              <a:t>6</a:t>
            </a:fld>
            <a:endParaRPr lang="el-GR" dirty="0"/>
          </a:p>
        </p:txBody>
      </p:sp>
    </p:spTree>
    <p:extLst>
      <p:ext uri="{BB962C8B-B14F-4D97-AF65-F5344CB8AC3E}">
        <p14:creationId xmlns:p14="http://schemas.microsoft.com/office/powerpoint/2010/main" val="4033784786"/>
      </p:ext>
    </p:extLst>
  </p:cSld>
  <p:clrMapOvr>
    <a:masterClrMapping/>
  </p:clrMapOvr>
  <mc:AlternateContent xmlns:mc="http://schemas.openxmlformats.org/markup-compatibility/2006" xmlns:p14="http://schemas.microsoft.com/office/powerpoint/2010/main">
    <mc:Choice Requires="p14">
      <p:transition spd="slow" p14:dur="2000" advTm="19399"/>
    </mc:Choice>
    <mc:Fallback xmlns="">
      <p:transition spd="slow" advTm="19399"/>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9552" y="476672"/>
            <a:ext cx="8229600" cy="1368152"/>
          </a:xfrm>
        </p:spPr>
        <p:txBody>
          <a:bodyPr>
            <a:normAutofit fontScale="90000"/>
          </a:bodyPr>
          <a:lstStyle/>
          <a:p>
            <a:r>
              <a:rPr lang="el-GR" sz="3100" b="1" dirty="0" smtClean="0">
                <a:solidFill>
                  <a:srgbClr val="C00000"/>
                </a:solidFill>
              </a:rPr>
              <a:t/>
            </a:r>
            <a:br>
              <a:rPr lang="el-GR" sz="3100" b="1" dirty="0" smtClean="0">
                <a:solidFill>
                  <a:srgbClr val="C00000"/>
                </a:solidFill>
              </a:rPr>
            </a:br>
            <a:r>
              <a:rPr lang="el-GR" sz="3100" b="1" dirty="0" smtClean="0">
                <a:solidFill>
                  <a:srgbClr val="C00000"/>
                </a:solidFill>
              </a:rPr>
              <a:t>Η </a:t>
            </a:r>
            <a:r>
              <a:rPr lang="el-GR" sz="3100" b="1" dirty="0">
                <a:solidFill>
                  <a:srgbClr val="C00000"/>
                </a:solidFill>
              </a:rPr>
              <a:t>ιστορία έγινε επιστήμη </a:t>
            </a:r>
            <a:r>
              <a:rPr lang="el-GR" sz="3100" b="1" dirty="0" smtClean="0">
                <a:solidFill>
                  <a:srgbClr val="C00000"/>
                </a:solidFill>
              </a:rPr>
              <a:t>19</a:t>
            </a:r>
            <a:r>
              <a:rPr lang="el-GR" sz="3100" b="1" baseline="30000" dirty="0" smtClean="0">
                <a:solidFill>
                  <a:srgbClr val="C00000"/>
                </a:solidFill>
              </a:rPr>
              <a:t>ος</a:t>
            </a:r>
            <a:r>
              <a:rPr lang="el-GR" sz="3100" b="1" dirty="0" smtClean="0">
                <a:solidFill>
                  <a:srgbClr val="C00000"/>
                </a:solidFill>
              </a:rPr>
              <a:t> αιώνας </a:t>
            </a:r>
            <a:br>
              <a:rPr lang="el-GR" sz="3100" b="1" dirty="0" smtClean="0">
                <a:solidFill>
                  <a:srgbClr val="C00000"/>
                </a:solidFill>
              </a:rPr>
            </a:br>
            <a:r>
              <a:rPr lang="el-GR" sz="3100" b="1" dirty="0" smtClean="0">
                <a:solidFill>
                  <a:srgbClr val="C00000"/>
                </a:solidFill>
              </a:rPr>
              <a:t>Με </a:t>
            </a:r>
            <a:r>
              <a:rPr lang="el-GR" sz="3100" b="1" dirty="0">
                <a:solidFill>
                  <a:srgbClr val="C00000"/>
                </a:solidFill>
              </a:rPr>
              <a:t>αντικείμενο </a:t>
            </a:r>
            <a:r>
              <a:rPr lang="el-GR" sz="3100" b="1" dirty="0" smtClean="0">
                <a:solidFill>
                  <a:srgbClr val="C00000"/>
                </a:solidFill>
              </a:rPr>
              <a:t>την </a:t>
            </a:r>
            <a:r>
              <a:rPr lang="el-GR" sz="3100" b="1" dirty="0">
                <a:solidFill>
                  <a:srgbClr val="C00000"/>
                </a:solidFill>
              </a:rPr>
              <a:t>κοινωνία </a:t>
            </a:r>
            <a:r>
              <a:rPr lang="el-GR" sz="3100" b="1" dirty="0" smtClean="0">
                <a:solidFill>
                  <a:srgbClr val="C00000"/>
                </a:solidFill>
              </a:rPr>
              <a:t>20</a:t>
            </a:r>
            <a:r>
              <a:rPr lang="el-GR" sz="3100" b="1" baseline="30000" dirty="0" smtClean="0">
                <a:solidFill>
                  <a:srgbClr val="C00000"/>
                </a:solidFill>
              </a:rPr>
              <a:t>ος</a:t>
            </a:r>
            <a:r>
              <a:rPr lang="el-GR" sz="3100" b="1" dirty="0" smtClean="0">
                <a:solidFill>
                  <a:srgbClr val="C00000"/>
                </a:solidFill>
              </a:rPr>
              <a:t> αιώνας</a:t>
            </a:r>
            <a:r>
              <a:rPr lang="el-GR" sz="3100" dirty="0"/>
              <a:t/>
            </a:r>
            <a:br>
              <a:rPr lang="el-GR" sz="3100" dirty="0"/>
            </a:br>
            <a:endParaRPr lang="el-GR" sz="3100" dirty="0"/>
          </a:p>
        </p:txBody>
      </p:sp>
      <p:sp>
        <p:nvSpPr>
          <p:cNvPr id="3" name="Θέση περιεχομένου 2"/>
          <p:cNvSpPr>
            <a:spLocks noGrp="1"/>
          </p:cNvSpPr>
          <p:nvPr>
            <p:ph idx="1"/>
          </p:nvPr>
        </p:nvSpPr>
        <p:spPr>
          <a:xfrm>
            <a:off x="467544" y="1916832"/>
            <a:ext cx="8352928" cy="4248472"/>
          </a:xfrm>
        </p:spPr>
        <p:txBody>
          <a:bodyPr>
            <a:normAutofit fontScale="92500" lnSpcReduction="10000"/>
          </a:bodyPr>
          <a:lstStyle/>
          <a:p>
            <a:pPr algn="just">
              <a:buClr>
                <a:srgbClr val="C00000"/>
              </a:buClr>
              <a:buFont typeface="Century Gothic" pitchFamily="34" charset="0"/>
              <a:buChar char="•"/>
            </a:pPr>
            <a:r>
              <a:rPr lang="el-GR" sz="2400" dirty="0"/>
              <a:t>Μέχρι </a:t>
            </a:r>
            <a:r>
              <a:rPr lang="el-GR" sz="2400" dirty="0" smtClean="0"/>
              <a:t>τέλος 19</a:t>
            </a:r>
            <a:r>
              <a:rPr lang="el-GR" sz="2400" baseline="30000" dirty="0" smtClean="0"/>
              <a:t>ου</a:t>
            </a:r>
            <a:r>
              <a:rPr lang="el-GR" sz="2400" dirty="0" smtClean="0"/>
              <a:t> αρχές 20</a:t>
            </a:r>
            <a:r>
              <a:rPr lang="el-GR" sz="2400" baseline="30000" dirty="0" smtClean="0"/>
              <a:t>ου</a:t>
            </a:r>
            <a:r>
              <a:rPr lang="el-GR" sz="2400" dirty="0" smtClean="0"/>
              <a:t>  </a:t>
            </a:r>
            <a:r>
              <a:rPr lang="el-GR" sz="2400" dirty="0"/>
              <a:t>αιώνα επικεντρωνόταν στα πολιτικά, διπλωματικά και στρατιωτικά γεγονότα. Ήταν μια ιστορία των «μεγάλων» </a:t>
            </a:r>
            <a:r>
              <a:rPr lang="el-GR" sz="2400" dirty="0" smtClean="0"/>
              <a:t>ανδρών.</a:t>
            </a:r>
          </a:p>
          <a:p>
            <a:pPr algn="just">
              <a:buClr>
                <a:srgbClr val="C00000"/>
              </a:buClr>
              <a:buFont typeface="Century Gothic" pitchFamily="34" charset="0"/>
              <a:buChar char="•"/>
            </a:pPr>
            <a:endParaRPr lang="el-GR" sz="2400" dirty="0" smtClean="0"/>
          </a:p>
          <a:p>
            <a:pPr algn="just">
              <a:buClr>
                <a:srgbClr val="C00000"/>
              </a:buClr>
              <a:buFont typeface="Century Gothic" pitchFamily="34" charset="0"/>
              <a:buChar char="•"/>
            </a:pPr>
            <a:r>
              <a:rPr lang="el-GR" sz="2400" i="1" dirty="0" smtClean="0"/>
              <a:t>Αρχές </a:t>
            </a:r>
            <a:r>
              <a:rPr lang="el-GR" sz="2400" i="1" dirty="0"/>
              <a:t>20</a:t>
            </a:r>
            <a:r>
              <a:rPr lang="el-GR" sz="2400" i="1" baseline="30000" dirty="0"/>
              <a:t>ου</a:t>
            </a:r>
            <a:r>
              <a:rPr lang="el-GR" sz="2400" i="1" dirty="0"/>
              <a:t> </a:t>
            </a:r>
            <a:r>
              <a:rPr lang="el-GR" sz="2400" i="1" dirty="0" smtClean="0"/>
              <a:t>αιώνα: </a:t>
            </a:r>
            <a:r>
              <a:rPr lang="el-GR" sz="2400" dirty="0" smtClean="0"/>
              <a:t>Καταγραφή μνήμης &amp; βιωμένης εμπειρίας, όλων των κοινωνικών στρωμάτων </a:t>
            </a:r>
            <a:r>
              <a:rPr lang="el-GR" sz="1900" dirty="0" smtClean="0"/>
              <a:t>(</a:t>
            </a:r>
            <a:r>
              <a:rPr lang="el-GR" sz="1900" i="1" dirty="0" smtClean="0"/>
              <a:t>P. </a:t>
            </a:r>
            <a:r>
              <a:rPr lang="el-GR" sz="1900" i="1" dirty="0" err="1" smtClean="0"/>
              <a:t>Thompson</a:t>
            </a:r>
            <a:r>
              <a:rPr lang="el-GR" sz="1900" i="1" dirty="0" smtClean="0"/>
              <a:t>, Αγγλία).</a:t>
            </a:r>
            <a:endParaRPr lang="el-GR" sz="1900" dirty="0" smtClean="0"/>
          </a:p>
          <a:p>
            <a:pPr algn="just">
              <a:buClr>
                <a:srgbClr val="C00000"/>
              </a:buClr>
              <a:buFont typeface="Century Gothic" pitchFamily="34" charset="0"/>
              <a:buChar char="•"/>
            </a:pPr>
            <a:endParaRPr lang="el-GR" sz="2400" dirty="0" smtClean="0"/>
          </a:p>
          <a:p>
            <a:pPr algn="just">
              <a:buClr>
                <a:srgbClr val="C00000"/>
              </a:buClr>
              <a:buFont typeface="Century Gothic" pitchFamily="34" charset="0"/>
              <a:buChar char="•"/>
            </a:pPr>
            <a:r>
              <a:rPr lang="el-GR" sz="2400" dirty="0"/>
              <a:t>Τον 20ο αιώνα η ιστοριογραφία από </a:t>
            </a:r>
            <a:r>
              <a:rPr lang="el-GR" sz="2400" dirty="0" err="1"/>
              <a:t>γεγονοτολογία</a:t>
            </a:r>
            <a:r>
              <a:rPr lang="el-GR" sz="2400" dirty="0"/>
              <a:t> απόκτησε ένα πιο κοινωνιολογικό προσανατολισμό. Από τη μελέτη των προσωπικοτήτων πέρασε στην έρευνα των κοινωνικών συνθηκών και των συνθηκών ζωής  μεγαλύτερων πληθυσμιακών </a:t>
            </a:r>
            <a:r>
              <a:rPr lang="el-GR" sz="2400" dirty="0" smtClean="0"/>
              <a:t>ομάδων</a:t>
            </a:r>
            <a:r>
              <a:rPr lang="el-GR" sz="2400" dirty="0"/>
              <a:t> </a:t>
            </a:r>
            <a:r>
              <a:rPr lang="el-GR" sz="2400" dirty="0" smtClean="0"/>
              <a:t>(</a:t>
            </a:r>
            <a:r>
              <a:rPr lang="el-GR" sz="2400" dirty="0" err="1" smtClean="0"/>
              <a:t>μικροϊστορία</a:t>
            </a:r>
            <a:r>
              <a:rPr lang="el-GR" sz="2400" dirty="0" smtClean="0"/>
              <a:t>).</a:t>
            </a:r>
            <a:endParaRPr lang="el-GR" sz="2400" dirty="0"/>
          </a:p>
        </p:txBody>
      </p:sp>
      <p:sp>
        <p:nvSpPr>
          <p:cNvPr id="4" name="Θέση αριθμού διαφάνειας 3"/>
          <p:cNvSpPr>
            <a:spLocks noGrp="1"/>
          </p:cNvSpPr>
          <p:nvPr>
            <p:ph type="sldNum" sz="quarter" idx="12"/>
          </p:nvPr>
        </p:nvSpPr>
        <p:spPr>
          <a:xfrm>
            <a:off x="8388424" y="6453336"/>
            <a:ext cx="502920" cy="301752"/>
          </a:xfrm>
        </p:spPr>
        <p:txBody>
          <a:bodyPr/>
          <a:lstStyle/>
          <a:p>
            <a:fld id="{26B13C8A-402F-4DA1-839F-B3382551A3BD}" type="slidenum">
              <a:rPr lang="el-GR" smtClean="0"/>
              <a:t>7</a:t>
            </a:fld>
            <a:endParaRPr lang="el-GR" dirty="0"/>
          </a:p>
        </p:txBody>
      </p:sp>
    </p:spTree>
    <p:extLst>
      <p:ext uri="{BB962C8B-B14F-4D97-AF65-F5344CB8AC3E}">
        <p14:creationId xmlns:p14="http://schemas.microsoft.com/office/powerpoint/2010/main" val="426254467"/>
      </p:ext>
    </p:extLst>
  </p:cSld>
  <p:clrMapOvr>
    <a:masterClrMapping/>
  </p:clrMapOvr>
  <mc:AlternateContent xmlns:mc="http://schemas.openxmlformats.org/markup-compatibility/2006" xmlns:p14="http://schemas.microsoft.com/office/powerpoint/2010/main">
    <mc:Choice Requires="p14">
      <p:transition spd="slow" p14:dur="2000" advTm="15412"/>
    </mc:Choice>
    <mc:Fallback xmlns="">
      <p:transition spd="slow" advTm="15412"/>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0482"/>
            <a:ext cx="8229600" cy="1217290"/>
          </a:xfrm>
        </p:spPr>
        <p:txBody>
          <a:bodyPr>
            <a:normAutofit/>
          </a:bodyPr>
          <a:lstStyle/>
          <a:p>
            <a:r>
              <a:rPr lang="el-GR" sz="2800" b="1" dirty="0">
                <a:solidFill>
                  <a:srgbClr val="C00000"/>
                </a:solidFill>
              </a:rPr>
              <a:t>Τι είναι προφορική ιστορία;</a:t>
            </a:r>
          </a:p>
        </p:txBody>
      </p:sp>
      <p:sp>
        <p:nvSpPr>
          <p:cNvPr id="3" name="Θέση περιεχομένου 2"/>
          <p:cNvSpPr>
            <a:spLocks noGrp="1"/>
          </p:cNvSpPr>
          <p:nvPr>
            <p:ph idx="1"/>
          </p:nvPr>
        </p:nvSpPr>
        <p:spPr>
          <a:xfrm>
            <a:off x="467544" y="1124744"/>
            <a:ext cx="8373616" cy="5544616"/>
          </a:xfrm>
        </p:spPr>
        <p:txBody>
          <a:bodyPr>
            <a:normAutofit fontScale="25000" lnSpcReduction="20000"/>
          </a:bodyPr>
          <a:lstStyle/>
          <a:p>
            <a:pPr>
              <a:buClr>
                <a:srgbClr val="C00000"/>
              </a:buClr>
              <a:buFont typeface="Century Gothic" pitchFamily="34" charset="0"/>
              <a:buChar char="•"/>
            </a:pPr>
            <a:r>
              <a:rPr lang="el-GR" sz="9600" dirty="0"/>
              <a:t>«Η προφορική ιστορία είναι μια ιστορία που</a:t>
            </a:r>
            <a:r>
              <a:rPr lang="el-GR" sz="9600" dirty="0" smtClean="0"/>
              <a:t>:</a:t>
            </a:r>
          </a:p>
          <a:p>
            <a:pPr>
              <a:buClr>
                <a:srgbClr val="C00000"/>
              </a:buClr>
              <a:buFont typeface="Century Gothic" pitchFamily="34" charset="0"/>
              <a:buChar char="•"/>
            </a:pPr>
            <a:endParaRPr lang="el-GR" sz="9600" dirty="0"/>
          </a:p>
          <a:p>
            <a:pPr>
              <a:buClr>
                <a:srgbClr val="C00000"/>
              </a:buClr>
              <a:buFont typeface="Century Gothic" pitchFamily="34" charset="0"/>
              <a:buChar char="•"/>
            </a:pPr>
            <a:r>
              <a:rPr lang="el-GR" sz="9600" dirty="0"/>
              <a:t>δομείται γύρω από τους ανθρώπους</a:t>
            </a:r>
            <a:r>
              <a:rPr lang="el-GR" sz="9600" dirty="0" smtClean="0"/>
              <a:t>.</a:t>
            </a:r>
          </a:p>
          <a:p>
            <a:pPr>
              <a:buClr>
                <a:srgbClr val="C00000"/>
              </a:buClr>
              <a:buFont typeface="Century Gothic" pitchFamily="34" charset="0"/>
              <a:buChar char="•"/>
            </a:pPr>
            <a:endParaRPr lang="el-GR" sz="9600" dirty="0"/>
          </a:p>
          <a:p>
            <a:pPr>
              <a:buClr>
                <a:srgbClr val="C00000"/>
              </a:buClr>
              <a:buFont typeface="Century Gothic" pitchFamily="34" charset="0"/>
              <a:buChar char="•"/>
            </a:pPr>
            <a:r>
              <a:rPr lang="el-GR" sz="9600" dirty="0" smtClean="0"/>
              <a:t>ζωντανεύει </a:t>
            </a:r>
            <a:r>
              <a:rPr lang="el-GR" sz="9600" dirty="0"/>
              <a:t>την ίδια την ιστορία και διευρύνει τον ορίζοντά της</a:t>
            </a:r>
            <a:r>
              <a:rPr lang="el-GR" sz="9600" dirty="0" smtClean="0"/>
              <a:t>.</a:t>
            </a:r>
          </a:p>
          <a:p>
            <a:pPr>
              <a:buClr>
                <a:srgbClr val="C00000"/>
              </a:buClr>
              <a:buFont typeface="Century Gothic" pitchFamily="34" charset="0"/>
              <a:buChar char="•"/>
            </a:pPr>
            <a:endParaRPr lang="el-GR" sz="9600" dirty="0"/>
          </a:p>
          <a:p>
            <a:pPr>
              <a:buClr>
                <a:srgbClr val="C00000"/>
              </a:buClr>
              <a:buFont typeface="Century Gothic" pitchFamily="34" charset="0"/>
              <a:buChar char="•"/>
            </a:pPr>
            <a:r>
              <a:rPr lang="el-GR" sz="9600" dirty="0"/>
              <a:t>φέρνει την ιστορία μέσα στην κοινότητα και τη βγάζει έξω από αυτήν</a:t>
            </a:r>
            <a:r>
              <a:rPr lang="el-GR" sz="9600" dirty="0" smtClean="0"/>
              <a:t>.</a:t>
            </a:r>
          </a:p>
          <a:p>
            <a:pPr>
              <a:buClr>
                <a:srgbClr val="C00000"/>
              </a:buClr>
              <a:buFont typeface="Century Gothic" pitchFamily="34" charset="0"/>
              <a:buChar char="•"/>
            </a:pPr>
            <a:endParaRPr lang="el-GR" sz="9600" dirty="0"/>
          </a:p>
          <a:p>
            <a:pPr>
              <a:buClr>
                <a:srgbClr val="C00000"/>
              </a:buClr>
              <a:buFont typeface="Century Gothic" pitchFamily="34" charset="0"/>
              <a:buChar char="•"/>
            </a:pPr>
            <a:r>
              <a:rPr lang="el-GR" sz="9600" dirty="0"/>
              <a:t>προσφέρει μια αμφισβήτηση των κοινών τόπων της ιστορίας</a:t>
            </a:r>
            <a:r>
              <a:rPr lang="el-GR" sz="9600" dirty="0" smtClean="0"/>
              <a:t>.</a:t>
            </a:r>
          </a:p>
          <a:p>
            <a:pPr>
              <a:buClr>
                <a:srgbClr val="C00000"/>
              </a:buClr>
              <a:buFont typeface="Century Gothic" pitchFamily="34" charset="0"/>
              <a:buChar char="•"/>
            </a:pPr>
            <a:endParaRPr lang="el-GR" sz="9600" dirty="0"/>
          </a:p>
          <a:p>
            <a:pPr>
              <a:buClr>
                <a:srgbClr val="C00000"/>
              </a:buClr>
              <a:buFont typeface="Century Gothic" pitchFamily="34" charset="0"/>
              <a:buChar char="•"/>
            </a:pPr>
            <a:r>
              <a:rPr lang="el-GR" sz="9600" dirty="0"/>
              <a:t>είναι ένα μέσο ριζικής μεταμόρφωσης της κοινωνικής σημασίας της </a:t>
            </a:r>
            <a:r>
              <a:rPr lang="el-GR" sz="9600" dirty="0" smtClean="0"/>
              <a:t>ιστορίας». </a:t>
            </a:r>
            <a:r>
              <a:rPr lang="el-GR" sz="4800" i="1" dirty="0" err="1" smtClean="0"/>
              <a:t>Paul</a:t>
            </a:r>
            <a:r>
              <a:rPr lang="el-GR" sz="4800" i="1" dirty="0" smtClean="0"/>
              <a:t> </a:t>
            </a:r>
            <a:r>
              <a:rPr lang="el-GR" sz="4800" i="1" dirty="0" err="1"/>
              <a:t>Thompson</a:t>
            </a:r>
            <a:r>
              <a:rPr lang="el-GR" sz="4800" i="1" dirty="0"/>
              <a:t>, Φωνές από το παρελθόν - Προφορική Ιστορία, 2002: 53.</a:t>
            </a:r>
          </a:p>
          <a:p>
            <a:pPr algn="r"/>
            <a:endParaRPr lang="el-GR" sz="4800" i="1" dirty="0" smtClean="0"/>
          </a:p>
          <a:p>
            <a:endParaRPr lang="el-GR" sz="6000" dirty="0"/>
          </a:p>
          <a:p>
            <a:endParaRPr lang="el-GR" sz="6000" dirty="0" smtClean="0"/>
          </a:p>
          <a:p>
            <a:endParaRPr lang="el-GR" sz="6000" dirty="0"/>
          </a:p>
          <a:p>
            <a:endParaRPr lang="el-GR" sz="6000" dirty="0" smtClean="0"/>
          </a:p>
          <a:p>
            <a:endParaRPr lang="el-GR" sz="2200" i="1" dirty="0"/>
          </a:p>
          <a:p>
            <a:endParaRPr lang="el-GR" sz="2200" i="1" dirty="0"/>
          </a:p>
        </p:txBody>
      </p:sp>
      <p:sp>
        <p:nvSpPr>
          <p:cNvPr id="4" name="Θέση αριθμού διαφάνειας 3"/>
          <p:cNvSpPr>
            <a:spLocks noGrp="1"/>
          </p:cNvSpPr>
          <p:nvPr>
            <p:ph type="sldNum" sz="quarter" idx="12"/>
          </p:nvPr>
        </p:nvSpPr>
        <p:spPr>
          <a:xfrm>
            <a:off x="8532440" y="6453336"/>
            <a:ext cx="502920" cy="301752"/>
          </a:xfrm>
        </p:spPr>
        <p:txBody>
          <a:bodyPr/>
          <a:lstStyle/>
          <a:p>
            <a:fld id="{26B13C8A-402F-4DA1-839F-B3382551A3BD}" type="slidenum">
              <a:rPr lang="el-GR" smtClean="0"/>
              <a:t>8</a:t>
            </a:fld>
            <a:endParaRPr lang="el-GR" dirty="0"/>
          </a:p>
        </p:txBody>
      </p:sp>
    </p:spTree>
    <p:extLst>
      <p:ext uri="{BB962C8B-B14F-4D97-AF65-F5344CB8AC3E}">
        <p14:creationId xmlns:p14="http://schemas.microsoft.com/office/powerpoint/2010/main" val="1832353914"/>
      </p:ext>
    </p:extLst>
  </p:cSld>
  <p:clrMapOvr>
    <a:masterClrMapping/>
  </p:clrMapOvr>
  <mc:AlternateContent xmlns:mc="http://schemas.openxmlformats.org/markup-compatibility/2006" xmlns:p14="http://schemas.microsoft.com/office/powerpoint/2010/main">
    <mc:Choice Requires="p14">
      <p:transition spd="slow" p14:dur="2000" advTm="5124"/>
    </mc:Choice>
    <mc:Fallback xmlns="">
      <p:transition spd="slow" advTm="5124"/>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800" b="1" dirty="0" smtClean="0">
                <a:solidFill>
                  <a:srgbClr val="FF0000"/>
                </a:solidFill>
              </a:rPr>
              <a:t>Προφορική Ιστορία – Βιωμένες εμπειρίες</a:t>
            </a:r>
            <a:endParaRPr lang="el-GR" sz="2800" b="1" dirty="0">
              <a:solidFill>
                <a:srgbClr val="FF0000"/>
              </a:solidFill>
            </a:endParaRPr>
          </a:p>
        </p:txBody>
      </p:sp>
      <p:sp>
        <p:nvSpPr>
          <p:cNvPr id="3" name="Θέση περιεχομένου 2"/>
          <p:cNvSpPr>
            <a:spLocks noGrp="1"/>
          </p:cNvSpPr>
          <p:nvPr>
            <p:ph idx="1"/>
          </p:nvPr>
        </p:nvSpPr>
        <p:spPr>
          <a:xfrm>
            <a:off x="424964" y="1484784"/>
            <a:ext cx="8229600" cy="4824536"/>
          </a:xfrm>
        </p:spPr>
        <p:txBody>
          <a:bodyPr>
            <a:normAutofit fontScale="92500" lnSpcReduction="10000"/>
          </a:bodyPr>
          <a:lstStyle/>
          <a:p>
            <a:pPr>
              <a:buClr>
                <a:srgbClr val="C00000"/>
              </a:buClr>
              <a:buFont typeface="Century Gothic" pitchFamily="34" charset="0"/>
              <a:buChar char="•"/>
            </a:pPr>
            <a:r>
              <a:rPr lang="el-GR" sz="2600" dirty="0" smtClean="0"/>
              <a:t>Ελλάδα δεκαετία ‘90, στροφή της ιστοριογραφίας στην Κοινωνική Ιστορία.</a:t>
            </a:r>
          </a:p>
          <a:p>
            <a:pPr>
              <a:buClr>
                <a:srgbClr val="C00000"/>
              </a:buClr>
              <a:buFont typeface="Century Gothic" pitchFamily="34" charset="0"/>
              <a:buChar char="•"/>
            </a:pPr>
            <a:endParaRPr lang="el-GR" sz="2600" dirty="0"/>
          </a:p>
          <a:p>
            <a:pPr>
              <a:buClr>
                <a:srgbClr val="C00000"/>
              </a:buClr>
              <a:buFont typeface="Century Gothic" pitchFamily="34" charset="0"/>
              <a:buChar char="•"/>
            </a:pPr>
            <a:r>
              <a:rPr lang="el-GR" sz="2600" dirty="0" smtClean="0"/>
              <a:t>Απόφαση άρσης συνεπειών του Εμφυλίου 1989</a:t>
            </a:r>
          </a:p>
          <a:p>
            <a:pPr>
              <a:buClr>
                <a:srgbClr val="C00000"/>
              </a:buClr>
              <a:buFont typeface="Century Gothic" pitchFamily="34" charset="0"/>
              <a:buChar char="•"/>
            </a:pPr>
            <a:endParaRPr lang="el-GR" sz="2600" dirty="0" smtClean="0"/>
          </a:p>
          <a:p>
            <a:pPr>
              <a:buClr>
                <a:srgbClr val="C00000"/>
              </a:buClr>
              <a:buFont typeface="Century Gothic" pitchFamily="34" charset="0"/>
              <a:buChar char="•"/>
            </a:pPr>
            <a:r>
              <a:rPr lang="el-GR" sz="2600" dirty="0" smtClean="0"/>
              <a:t>Τέλος του 1999, διεξαγωγή των πρώτων συνεδρίων, με θέμα τη δεκαετία του ‘40</a:t>
            </a:r>
          </a:p>
          <a:p>
            <a:pPr>
              <a:buClr>
                <a:srgbClr val="C00000"/>
              </a:buClr>
              <a:buFont typeface="Century Gothic" pitchFamily="34" charset="0"/>
              <a:buChar char="•"/>
            </a:pPr>
            <a:endParaRPr lang="el-GR" sz="2600" dirty="0"/>
          </a:p>
          <a:p>
            <a:pPr algn="just">
              <a:buClr>
                <a:srgbClr val="C00000"/>
              </a:buClr>
              <a:buFont typeface="Century Gothic" pitchFamily="34" charset="0"/>
              <a:buChar char="•"/>
            </a:pPr>
            <a:r>
              <a:rPr lang="el-GR" sz="2600" dirty="0" smtClean="0"/>
              <a:t>Η </a:t>
            </a:r>
            <a:r>
              <a:rPr lang="el-GR" sz="2600" dirty="0"/>
              <a:t>κοινωνική ιστορία άρχισε να περιγράφει την κοινωνία πλέον ως ένα ρευστό και ανοιχτό σύστημα, όπου τα δρώντα υποκείμενα οργανώνουν τη δράση τους, τις «πρακτικές» και τις «στρατηγικές» τους</a:t>
            </a:r>
            <a:endParaRPr lang="el-GR" sz="2600" dirty="0" smtClean="0"/>
          </a:p>
          <a:p>
            <a:endParaRPr lang="el-G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524" y="2276872"/>
            <a:ext cx="8229600"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Θέση αριθμού διαφάνειας 3"/>
          <p:cNvSpPr>
            <a:spLocks noGrp="1"/>
          </p:cNvSpPr>
          <p:nvPr>
            <p:ph type="sldNum" sz="quarter" idx="12"/>
          </p:nvPr>
        </p:nvSpPr>
        <p:spPr>
          <a:xfrm>
            <a:off x="8388424" y="6381328"/>
            <a:ext cx="502920" cy="301752"/>
          </a:xfrm>
        </p:spPr>
        <p:txBody>
          <a:bodyPr/>
          <a:lstStyle/>
          <a:p>
            <a:fld id="{26B13C8A-402F-4DA1-839F-B3382551A3BD}" type="slidenum">
              <a:rPr lang="el-GR" smtClean="0"/>
              <a:t>9</a:t>
            </a:fld>
            <a:endParaRPr lang="el-GR" dirty="0"/>
          </a:p>
        </p:txBody>
      </p:sp>
    </p:spTree>
    <p:extLst>
      <p:ext uri="{BB962C8B-B14F-4D97-AF65-F5344CB8AC3E}">
        <p14:creationId xmlns:p14="http://schemas.microsoft.com/office/powerpoint/2010/main" val="556272577"/>
      </p:ext>
    </p:extLst>
  </p:cSld>
  <p:clrMapOvr>
    <a:masterClrMapping/>
  </p:clrMapOvr>
  <mc:AlternateContent xmlns:mc="http://schemas.openxmlformats.org/markup-compatibility/2006" xmlns:p14="http://schemas.microsoft.com/office/powerpoint/2010/main">
    <mc:Choice Requires="p14">
      <p:transition spd="slow" p14:dur="2000" advTm="12046"/>
    </mc:Choice>
    <mc:Fallback xmlns="">
      <p:transition spd="slow" advTm="12046"/>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Ζωντάνια">
  <a:themeElements>
    <a:clrScheme name="Ζωντάνι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Ζωντάνι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Ζωντάνι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2617</TotalTime>
  <Words>2113</Words>
  <Application>Microsoft Office PowerPoint</Application>
  <PresentationFormat>Προβολή στην οθόνη (4:3)</PresentationFormat>
  <Paragraphs>238</Paragraphs>
  <Slides>31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31</vt:i4>
      </vt:variant>
    </vt:vector>
  </HeadingPairs>
  <TitlesOfParts>
    <vt:vector size="32" baseType="lpstr">
      <vt:lpstr>Ζωντάνια</vt:lpstr>
      <vt:lpstr>ΠροφορικΗ ΙστορΙα  και εκπαιδευση η ιστορία από «τα κάτω»… </vt:lpstr>
      <vt:lpstr>Ομάδα Προφορικής Ιστορίας Λέσβου (Ο.Π.Ι.ΛΕΣ)</vt:lpstr>
      <vt:lpstr>Παρουσίαση του PowerPoint</vt:lpstr>
      <vt:lpstr>Ιστορία </vt:lpstr>
      <vt:lpstr>Προφορική Ιστορία Ένα νέο είδος ιστορίας;</vt:lpstr>
      <vt:lpstr>Η αναγκαιότητα της Ιστορίας</vt:lpstr>
      <vt:lpstr> Η ιστορία έγινε επιστήμη 19ος αιώνας  Με αντικείμενο την κοινωνία 20ος αιώνας </vt:lpstr>
      <vt:lpstr>Τι είναι προφορική ιστορία;</vt:lpstr>
      <vt:lpstr>Προφορική Ιστορία – Βιωμένες εμπειρίες</vt:lpstr>
      <vt:lpstr>Μια «ιστορία από τα κάτω;» </vt:lpstr>
      <vt:lpstr>Παρουσίαση του PowerPoint</vt:lpstr>
      <vt:lpstr>Παρουσίαση του PowerPoint</vt:lpstr>
      <vt:lpstr>Το τοπικό (local) απέναντι στο παγκόσμιο (global) μαζί με το όραμα για ένα… «άλλο» σχολείο </vt:lpstr>
      <vt:lpstr>Γιατί Προφορική Ιστορία;</vt:lpstr>
      <vt:lpstr>Παρουσίαση του PowerPoint</vt:lpstr>
      <vt:lpstr>Μετά τη συνέντευξη </vt:lpstr>
      <vt:lpstr>Η σημασία των μετά - δεδομένων</vt:lpstr>
      <vt:lpstr>Ημερολόγιο Ι</vt:lpstr>
      <vt:lpstr>Ημερολόγιο Ι</vt:lpstr>
      <vt:lpstr>ΟΜΑΔΑ ΠΡΟΦΟΡΙΚΗΣ ΙΣΤΟΡΙΑΣ ΛΕΣΒΟΥ Θεματική: [π.χ. Δεκαετία 1940] Όνομα ερευνητή: αριθμ. Συνέντευξης Στοιχεία: της συνέντευξης και του αφηγητή</vt:lpstr>
      <vt:lpstr>Η απομαγνητοφώνηση</vt:lpstr>
      <vt:lpstr>Νομικά και ηθικά ζητήματα  Παραχωρητήριο</vt:lpstr>
      <vt:lpstr>Η μνήμη Ι</vt:lpstr>
      <vt:lpstr>Η μνήμη ΙΙ</vt:lpstr>
      <vt:lpstr>Εκπαιδευτικά προγράμματα</vt:lpstr>
      <vt:lpstr>Παρουσίαση του PowerPoint</vt:lpstr>
      <vt:lpstr>Παρουσίαση του PowerPoint</vt:lpstr>
      <vt:lpstr>Παρουσίαση του PowerPoint</vt:lpstr>
      <vt:lpstr>Παρουσίαση του PowerPoint</vt:lpstr>
      <vt:lpstr>Ηλεκτρονικές πηγές</vt:lpstr>
      <vt:lpstr>Ιστοσελίδες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ΠροφορικΗ ΙστορΙα   η ιστορία από «τα κάτω»</dc:title>
  <dc:creator>Ευρικόμη</dc:creator>
  <cp:lastModifiedBy>Ευρικόμη</cp:lastModifiedBy>
  <cp:revision>87</cp:revision>
  <dcterms:created xsi:type="dcterms:W3CDTF">2018-02-07T17:07:57Z</dcterms:created>
  <dcterms:modified xsi:type="dcterms:W3CDTF">2018-03-08T18:01:54Z</dcterms:modified>
</cp:coreProperties>
</file>